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63" r:id="rId2"/>
  </p:sldMasterIdLst>
  <p:notesMasterIdLst>
    <p:notesMasterId r:id="rId20"/>
  </p:notesMasterIdLst>
  <p:handoutMasterIdLst>
    <p:handoutMasterId r:id="rId21"/>
  </p:handoutMasterIdLst>
  <p:sldIdLst>
    <p:sldId id="293" r:id="rId3"/>
    <p:sldId id="257" r:id="rId4"/>
    <p:sldId id="276" r:id="rId5"/>
    <p:sldId id="306" r:id="rId6"/>
    <p:sldId id="307" r:id="rId7"/>
    <p:sldId id="258" r:id="rId8"/>
    <p:sldId id="266" r:id="rId9"/>
    <p:sldId id="260" r:id="rId10"/>
    <p:sldId id="283" r:id="rId11"/>
    <p:sldId id="301" r:id="rId12"/>
    <p:sldId id="284" r:id="rId13"/>
    <p:sldId id="279" r:id="rId14"/>
    <p:sldId id="280" r:id="rId15"/>
    <p:sldId id="281" r:id="rId16"/>
    <p:sldId id="292" r:id="rId17"/>
    <p:sldId id="298" r:id="rId18"/>
    <p:sldId id="300" r:id="rId19"/>
  </p:sldIdLst>
  <p:sldSz cx="9144000" cy="6858000" type="screen4x3"/>
  <p:notesSz cx="6797675" cy="9874250"/>
  <p:defaultTex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882" autoAdjust="0"/>
    <p:restoredTop sz="59547" autoAdjust="0"/>
  </p:normalViewPr>
  <p:slideViewPr>
    <p:cSldViewPr>
      <p:cViewPr varScale="1">
        <p:scale>
          <a:sx n="42" d="100"/>
          <a:sy n="42" d="100"/>
        </p:scale>
        <p:origin x="-196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388"/>
    </p:cViewPr>
  </p:sorterViewPr>
  <p:notesViewPr>
    <p:cSldViewPr>
      <p:cViewPr>
        <p:scale>
          <a:sx n="75" d="100"/>
          <a:sy n="75" d="100"/>
        </p:scale>
        <p:origin x="-1422" y="210"/>
      </p:cViewPr>
      <p:guideLst>
        <p:guide orient="horz" pos="3110"/>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5474" name="Rectangle 2"/>
          <p:cNvSpPr>
            <a:spLocks noGrp="1" noChangeArrowheads="1"/>
          </p:cNvSpPr>
          <p:nvPr>
            <p:ph type="hdr" sz="quarter"/>
          </p:nvPr>
        </p:nvSpPr>
        <p:spPr bwMode="auto">
          <a:xfrm>
            <a:off x="0" y="0"/>
            <a:ext cx="2946400" cy="4942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GB"/>
          </a:p>
        </p:txBody>
      </p:sp>
      <p:sp>
        <p:nvSpPr>
          <p:cNvPr id="105475" name="Rectangle 3"/>
          <p:cNvSpPr>
            <a:spLocks noGrp="1" noChangeArrowheads="1"/>
          </p:cNvSpPr>
          <p:nvPr>
            <p:ph type="dt" sz="quarter" idx="1"/>
          </p:nvPr>
        </p:nvSpPr>
        <p:spPr bwMode="auto">
          <a:xfrm>
            <a:off x="3849688" y="0"/>
            <a:ext cx="2946400" cy="4942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GB"/>
          </a:p>
        </p:txBody>
      </p:sp>
      <p:sp>
        <p:nvSpPr>
          <p:cNvPr id="105476" name="Rectangle 4"/>
          <p:cNvSpPr>
            <a:spLocks noGrp="1" noChangeArrowheads="1"/>
          </p:cNvSpPr>
          <p:nvPr>
            <p:ph type="ftr" sz="quarter" idx="2"/>
          </p:nvPr>
        </p:nvSpPr>
        <p:spPr bwMode="auto">
          <a:xfrm>
            <a:off x="0" y="9378406"/>
            <a:ext cx="2946400" cy="49426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GB"/>
          </a:p>
        </p:txBody>
      </p:sp>
      <p:sp>
        <p:nvSpPr>
          <p:cNvPr id="105477" name="Rectangle 5"/>
          <p:cNvSpPr>
            <a:spLocks noGrp="1" noChangeArrowheads="1"/>
          </p:cNvSpPr>
          <p:nvPr>
            <p:ph type="sldNum" sz="quarter" idx="3"/>
          </p:nvPr>
        </p:nvSpPr>
        <p:spPr bwMode="auto">
          <a:xfrm>
            <a:off x="3849688" y="9378406"/>
            <a:ext cx="2946400" cy="49426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3CAAD7AB-8619-4485-8229-F65234A530EA}"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6400" cy="4942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GB"/>
          </a:p>
        </p:txBody>
      </p:sp>
      <p:sp>
        <p:nvSpPr>
          <p:cNvPr id="6147" name="Rectangle 3"/>
          <p:cNvSpPr>
            <a:spLocks noGrp="1" noChangeArrowheads="1"/>
          </p:cNvSpPr>
          <p:nvPr>
            <p:ph type="dt" idx="1"/>
          </p:nvPr>
        </p:nvSpPr>
        <p:spPr bwMode="auto">
          <a:xfrm>
            <a:off x="3849688" y="0"/>
            <a:ext cx="2946400" cy="49426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GB"/>
          </a:p>
        </p:txBody>
      </p:sp>
      <p:sp>
        <p:nvSpPr>
          <p:cNvPr id="25604" name="Rectangle 4"/>
          <p:cNvSpPr>
            <a:spLocks noGrp="1" noRot="1" noChangeAspect="1" noChangeArrowheads="1" noTextEdit="1"/>
          </p:cNvSpPr>
          <p:nvPr>
            <p:ph type="sldImg" idx="2"/>
          </p:nvPr>
        </p:nvSpPr>
        <p:spPr bwMode="auto">
          <a:xfrm>
            <a:off x="930275" y="741363"/>
            <a:ext cx="4937125" cy="370205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79450" y="4689993"/>
            <a:ext cx="5438775" cy="444364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6150" name="Rectangle 6"/>
          <p:cNvSpPr>
            <a:spLocks noGrp="1" noChangeArrowheads="1"/>
          </p:cNvSpPr>
          <p:nvPr>
            <p:ph type="ftr" sz="quarter" idx="4"/>
          </p:nvPr>
        </p:nvSpPr>
        <p:spPr bwMode="auto">
          <a:xfrm>
            <a:off x="0" y="9378406"/>
            <a:ext cx="2946400" cy="49426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GB"/>
          </a:p>
        </p:txBody>
      </p:sp>
      <p:sp>
        <p:nvSpPr>
          <p:cNvPr id="6151" name="Rectangle 7"/>
          <p:cNvSpPr>
            <a:spLocks noGrp="1" noChangeArrowheads="1"/>
          </p:cNvSpPr>
          <p:nvPr>
            <p:ph type="sldNum" sz="quarter" idx="5"/>
          </p:nvPr>
        </p:nvSpPr>
        <p:spPr bwMode="auto">
          <a:xfrm>
            <a:off x="3849688" y="9378406"/>
            <a:ext cx="2946400" cy="49426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C1515502-957A-4BBC-AF4B-FC5A0D7A00C7}"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8" Type="http://schemas.openxmlformats.org/officeDocument/2006/relationships/hyperlink" Target="http://www.standards.dfes.gov.uk/primaryframeworks/literacy/planning/Year4/Nonfiction/?version=1" TargetMode="External"/><Relationship Id="rId3" Type="http://schemas.openxmlformats.org/officeDocument/2006/relationships/hyperlink" Target="http://www.standards.dfes.gov.uk/?version=1" TargetMode="External"/><Relationship Id="rId7" Type="http://schemas.openxmlformats.org/officeDocument/2006/relationships/hyperlink" Target="http://www.standards.dfes.gov.uk/primaryframeworks/literacy/planning/Year4/?version=1"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www.standards.dfes.gov.uk/primaryframeworks/literacy/planning/?version=1" TargetMode="External"/><Relationship Id="rId5" Type="http://schemas.openxmlformats.org/officeDocument/2006/relationships/hyperlink" Target="http://www.standards.dfes.gov.uk/primaryframeworks/literacy/?version=1" TargetMode="External"/><Relationship Id="rId4" Type="http://schemas.openxmlformats.org/officeDocument/2006/relationships/hyperlink" Target="http://www.standards.dfes.gov.uk/primaryframeworks/?version=1" TargetMode="External"/><Relationship Id="rId9" Type="http://schemas.openxmlformats.org/officeDocument/2006/relationships/hyperlink" Target="http://www.standards.dfes.gov.uk/primaryframeworks/literacy/planning/Year4/Nonfiction/unit3/?version=1"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D12A4218-B52F-4B36-8B40-A808721EEC6E}" type="slidenum">
              <a:rPr lang="en-GB"/>
              <a:pPr/>
              <a:t>1</a:t>
            </a:fld>
            <a:endParaRPr lang="en-GB"/>
          </a:p>
        </p:txBody>
      </p:sp>
      <p:sp>
        <p:nvSpPr>
          <p:cNvPr id="26627" name="Rectangle 2"/>
          <p:cNvSpPr>
            <a:spLocks noGrp="1" noRot="1" noChangeAspect="1" noChangeArrowheads="1" noTextEdit="1"/>
          </p:cNvSpPr>
          <p:nvPr>
            <p:ph type="sldImg"/>
          </p:nvPr>
        </p:nvSpPr>
        <p:spPr>
          <a:xfrm>
            <a:off x="930275" y="741363"/>
            <a:ext cx="4937125" cy="3702050"/>
          </a:xfrm>
          <a:ln/>
        </p:spPr>
      </p:sp>
      <p:sp>
        <p:nvSpPr>
          <p:cNvPr id="26628" name="Rectangle 3"/>
          <p:cNvSpPr>
            <a:spLocks noGrp="1" noChangeArrowheads="1"/>
          </p:cNvSpPr>
          <p:nvPr>
            <p:ph type="body" idx="1"/>
          </p:nvPr>
        </p:nvSpPr>
        <p:spPr>
          <a:noFill/>
          <a:ln/>
        </p:spPr>
        <p:txBody>
          <a:bodyPr/>
          <a:lstStyle/>
          <a:p>
            <a:pPr eaLnBrk="1" hangingPunct="1"/>
            <a:r>
              <a:rPr lang="en-GB" dirty="0" smtClean="0"/>
              <a:t>.</a:t>
            </a:r>
          </a:p>
          <a:p>
            <a:pPr eaLnBrk="1" hangingPunct="1"/>
            <a:endParaRPr lang="en-GB" dirty="0" smtClean="0"/>
          </a:p>
          <a:p>
            <a:pPr eaLnBrk="1" hangingPunct="1"/>
            <a:r>
              <a:rPr lang="en-GB" dirty="0" smtClean="0"/>
              <a:t>Considerations:</a:t>
            </a:r>
          </a:p>
          <a:p>
            <a:pPr eaLnBrk="1" hangingPunct="1">
              <a:buFontTx/>
              <a:buChar char="•"/>
            </a:pPr>
            <a:r>
              <a:rPr lang="en-GB" dirty="0" smtClean="0"/>
              <a:t>What are the current priorities for your school?  </a:t>
            </a:r>
          </a:p>
          <a:p>
            <a:pPr eaLnBrk="1" hangingPunct="1">
              <a:buFontTx/>
              <a:buChar char="•"/>
            </a:pPr>
            <a:r>
              <a:rPr lang="en-GB" dirty="0" smtClean="0"/>
              <a:t>How is ICT currently used within your school to support and enhance teaching and learning in Literacy?</a:t>
            </a:r>
          </a:p>
          <a:p>
            <a:pPr eaLnBrk="1" hangingPunct="1">
              <a:buFontTx/>
              <a:buChar char="•"/>
            </a:pPr>
            <a:r>
              <a:rPr lang="en-GB" dirty="0" smtClean="0"/>
              <a:t>What do you want to achieve by providing this training for your staff?</a:t>
            </a:r>
          </a:p>
          <a:p>
            <a:pPr eaLnBrk="1" hangingPunct="1">
              <a:buFontTx/>
              <a:buChar char="•"/>
            </a:pPr>
            <a:r>
              <a:rPr lang="en-GB" dirty="0" smtClean="0"/>
              <a:t>What are the specific needs/requirements for your school?</a:t>
            </a:r>
          </a:p>
          <a:p>
            <a:pPr eaLnBrk="1" hangingPunct="1">
              <a:buFontTx/>
              <a:buChar char="•"/>
            </a:pPr>
            <a:r>
              <a:rPr lang="en-GB" dirty="0" smtClean="0"/>
              <a:t>As subject leader how is ICT going to support the development of Literacy within your school?  </a:t>
            </a:r>
          </a:p>
          <a:p>
            <a:pPr eaLnBrk="1" hangingPunct="1"/>
            <a:endParaRPr lang="en-GB"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3BFAA8E1-D86B-49E7-9E22-770F2B686A7B}" type="slidenum">
              <a:rPr lang="en-GB"/>
              <a:pPr/>
              <a:t>12</a:t>
            </a:fld>
            <a:endParaRPr lang="en-GB"/>
          </a:p>
        </p:txBody>
      </p:sp>
      <p:sp>
        <p:nvSpPr>
          <p:cNvPr id="37891" name="Rectangle 2"/>
          <p:cNvSpPr>
            <a:spLocks noGrp="1" noRot="1" noChangeAspect="1" noChangeArrowheads="1" noTextEdit="1"/>
          </p:cNvSpPr>
          <p:nvPr>
            <p:ph type="sldImg"/>
          </p:nvPr>
        </p:nvSpPr>
        <p:spPr>
          <a:xfrm>
            <a:off x="930275" y="741363"/>
            <a:ext cx="4937125" cy="3702050"/>
          </a:xfrm>
          <a:ln/>
        </p:spPr>
      </p:sp>
      <p:sp>
        <p:nvSpPr>
          <p:cNvPr id="37892" name="Rectangle 3"/>
          <p:cNvSpPr>
            <a:spLocks noGrp="1" noChangeArrowheads="1"/>
          </p:cNvSpPr>
          <p:nvPr>
            <p:ph type="body" idx="1"/>
          </p:nvPr>
        </p:nvSpPr>
        <p:spPr>
          <a:noFill/>
          <a:ln/>
        </p:spPr>
        <p:txBody>
          <a:bodyPr/>
          <a:lstStyle/>
          <a:p>
            <a:pPr eaLnBrk="1" hangingPunct="1"/>
            <a:r>
              <a:rPr lang="en-GB" dirty="0" smtClean="0"/>
              <a:t>As we have already said digital texts will not replace traditional literacy.  However, there are areas of commonality as well as distinct differences.</a:t>
            </a:r>
          </a:p>
          <a:p>
            <a:pPr eaLnBrk="1" hangingPunct="1"/>
            <a:endParaRPr lang="en-GB" dirty="0" smtClean="0"/>
          </a:p>
          <a:p>
            <a:pPr eaLnBrk="1" hangingPunct="1"/>
            <a:r>
              <a:rPr lang="en-GB" dirty="0" smtClean="0"/>
              <a:t>Activity:  What are the similarities and differences between film texts and traditional paper based (books) texts in each of the areas identified on screen?</a:t>
            </a:r>
          </a:p>
          <a:p>
            <a:pPr eaLnBrk="1" hangingPunct="1"/>
            <a:endParaRPr lang="en-GB" dirty="0" smtClean="0"/>
          </a:p>
          <a:p>
            <a:pPr eaLnBrk="1" hangingPunct="1"/>
            <a:endParaRPr lang="en-GB" dirty="0" smtClean="0"/>
          </a:p>
          <a:p>
            <a:pPr eaLnBrk="1" hangingPunct="1"/>
            <a:endParaRPr lang="en-GB" dirty="0" smtClean="0"/>
          </a:p>
          <a:p>
            <a:pPr eaLnBrk="1" hangingPunct="1"/>
            <a:r>
              <a:rPr lang="en-GB" dirty="0" smtClean="0"/>
              <a:t>Think about book / film versions.  The characters in books are open to a personal interpretation.  Films are visual and some elements may be less open to interpretation (though not always!).  Think about films you have seen Tom Hanks in the </a:t>
            </a:r>
            <a:r>
              <a:rPr lang="en-GB" dirty="0" err="1" smtClean="0"/>
              <a:t>Da</a:t>
            </a:r>
            <a:r>
              <a:rPr lang="en-GB" dirty="0" smtClean="0"/>
              <a:t> Vinci code/Daniel Radcliffe in Harry Potter.  Did the actor fit the image you had built up in your mind if you had read the book first?</a:t>
            </a:r>
          </a:p>
          <a:p>
            <a:pPr eaLnBrk="1" hangingPunct="1"/>
            <a:r>
              <a:rPr lang="en-GB" dirty="0" smtClean="0"/>
              <a:t>As a reader you draw on your own personal experiences eg settings might relate to somewhere you have been.  This is not the case with films as it is a visual reference.  However, it adds to and develops your own knowledge and understanding of the world.</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488D59FA-B8EC-4EE8-BA31-7B152CC86B03}" type="slidenum">
              <a:rPr lang="en-GB"/>
              <a:pPr/>
              <a:t>13</a:t>
            </a:fld>
            <a:endParaRPr lang="en-GB"/>
          </a:p>
        </p:txBody>
      </p:sp>
      <p:sp>
        <p:nvSpPr>
          <p:cNvPr id="38915" name="Rectangle 2"/>
          <p:cNvSpPr>
            <a:spLocks noGrp="1" noRot="1" noChangeAspect="1" noChangeArrowheads="1" noTextEdit="1"/>
          </p:cNvSpPr>
          <p:nvPr>
            <p:ph type="sldImg"/>
          </p:nvPr>
        </p:nvSpPr>
        <p:spPr>
          <a:xfrm>
            <a:off x="930275" y="741363"/>
            <a:ext cx="4937125" cy="3702050"/>
          </a:xfrm>
          <a:ln/>
        </p:spPr>
      </p:sp>
      <p:sp>
        <p:nvSpPr>
          <p:cNvPr id="38916" name="Rectangle 3"/>
          <p:cNvSpPr>
            <a:spLocks noGrp="1" noChangeArrowheads="1"/>
          </p:cNvSpPr>
          <p:nvPr>
            <p:ph type="body" idx="1"/>
          </p:nvPr>
        </p:nvSpPr>
        <p:spPr>
          <a:noFill/>
          <a:ln/>
        </p:spPr>
        <p:txBody>
          <a:bodyPr/>
          <a:lstStyle/>
          <a:p>
            <a:pPr eaLnBrk="1" hangingPunct="1"/>
            <a:r>
              <a:rPr lang="en-GB" sz="1300" b="1" dirty="0" smtClean="0"/>
              <a:t>H/O</a:t>
            </a:r>
            <a:r>
              <a:rPr lang="en-GB" sz="1300" dirty="0" smtClean="0"/>
              <a:t>:  a paper copy of the year 3 narrative unit 1</a:t>
            </a:r>
          </a:p>
          <a:p>
            <a:pPr eaLnBrk="1" hangingPunct="1"/>
            <a:r>
              <a:rPr lang="en-GB" sz="1300" dirty="0" smtClean="0"/>
              <a:t>ACTIVITY:  Highlight the film references in the unit – the technical aspects of film / film language. (which are the “tricky bits”?)</a:t>
            </a:r>
          </a:p>
          <a:p>
            <a:pPr eaLnBrk="1" hangingPunct="1"/>
            <a:r>
              <a:rPr lang="en-GB" sz="1300" dirty="0" smtClean="0"/>
              <a:t>Time to look through the paper copy of the sequence.  Highlight the film references.  As you can see film has a significant role to play in this unit.</a:t>
            </a:r>
          </a:p>
          <a:p>
            <a:pPr eaLnBrk="1" hangingPunct="1"/>
            <a:endParaRPr lang="en-GB" dirty="0" smtClean="0"/>
          </a:p>
          <a:p>
            <a:pPr eaLnBrk="1" hangingPunct="1"/>
            <a:endParaRPr lang="en-GB" dirty="0" smtClean="0"/>
          </a:p>
          <a:p>
            <a:pPr eaLnBrk="1" hangingPunct="1"/>
            <a:r>
              <a:rPr lang="en-GB" dirty="0" smtClean="0"/>
              <a:t>Children need a language to talk about film.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CE354E2C-102E-411E-AB39-463D1AECA35F}" type="slidenum">
              <a:rPr lang="en-GB"/>
              <a:pPr/>
              <a:t>14</a:t>
            </a:fld>
            <a:endParaRPr lang="en-GB"/>
          </a:p>
        </p:txBody>
      </p:sp>
      <p:sp>
        <p:nvSpPr>
          <p:cNvPr id="39939" name="Rectangle 2"/>
          <p:cNvSpPr>
            <a:spLocks noGrp="1" noRot="1" noChangeAspect="1" noChangeArrowheads="1" noTextEdit="1"/>
          </p:cNvSpPr>
          <p:nvPr>
            <p:ph type="sldImg"/>
          </p:nvPr>
        </p:nvSpPr>
        <p:spPr>
          <a:xfrm>
            <a:off x="930275" y="741363"/>
            <a:ext cx="4937125" cy="3702050"/>
          </a:xfrm>
          <a:ln/>
        </p:spPr>
      </p:sp>
      <p:sp>
        <p:nvSpPr>
          <p:cNvPr id="39940" name="Rectangle 3"/>
          <p:cNvSpPr>
            <a:spLocks noGrp="1" noChangeArrowheads="1"/>
          </p:cNvSpPr>
          <p:nvPr>
            <p:ph type="body" idx="1"/>
          </p:nvPr>
        </p:nvSpPr>
        <p:spPr>
          <a:noFill/>
          <a:ln/>
        </p:spPr>
        <p:txBody>
          <a:bodyPr/>
          <a:lstStyle/>
          <a:p>
            <a:pPr eaLnBrk="1" hangingPunct="1"/>
            <a:r>
              <a:rPr lang="en-GB" smtClean="0"/>
              <a:t>In talking about film there are features that can be discussed and evaluated.  These are commonly referred to as C’s and S’s.</a:t>
            </a:r>
          </a:p>
          <a:p>
            <a:pPr eaLnBrk="1" hangingPunct="1"/>
            <a:r>
              <a:rPr lang="en-GB" b="1" smtClean="0"/>
              <a:t>H/O</a:t>
            </a:r>
            <a:r>
              <a:rPr lang="en-GB" smtClean="0"/>
              <a:t> </a:t>
            </a:r>
            <a:r>
              <a:rPr lang="en-GB" sz="1300" smtClean="0"/>
              <a:t>Lights, camera, action! booklet – developing an understanding of film.</a:t>
            </a:r>
          </a:p>
          <a:p>
            <a:pPr eaLnBrk="1" hangingPunct="1"/>
            <a:r>
              <a:rPr lang="en-GB" smtClean="0"/>
              <a:t>This booklet provides some starter questions for thinking about these areas.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1CE517C8-7553-479C-AEDC-0C7674CDC347}" type="slidenum">
              <a:rPr lang="en-GB"/>
              <a:pPr/>
              <a:t>15</a:t>
            </a:fld>
            <a:endParaRPr lang="en-GB"/>
          </a:p>
        </p:txBody>
      </p:sp>
      <p:sp>
        <p:nvSpPr>
          <p:cNvPr id="41987" name="Rectangle 2"/>
          <p:cNvSpPr>
            <a:spLocks noGrp="1" noRot="1" noChangeAspect="1" noChangeArrowheads="1" noTextEdit="1"/>
          </p:cNvSpPr>
          <p:nvPr>
            <p:ph type="sldImg"/>
          </p:nvPr>
        </p:nvSpPr>
        <p:spPr>
          <a:xfrm>
            <a:off x="930275" y="741363"/>
            <a:ext cx="4937125" cy="3702050"/>
          </a:xfrm>
          <a:ln/>
        </p:spPr>
      </p:sp>
      <p:sp>
        <p:nvSpPr>
          <p:cNvPr id="41988" name="Rectangle 3"/>
          <p:cNvSpPr>
            <a:spLocks noGrp="1" noChangeArrowheads="1"/>
          </p:cNvSpPr>
          <p:nvPr>
            <p:ph type="body" idx="1"/>
          </p:nvPr>
        </p:nvSpPr>
        <p:spPr>
          <a:noFill/>
          <a:ln/>
        </p:spPr>
        <p:txBody>
          <a:bodyPr/>
          <a:lstStyle/>
          <a:p>
            <a:pPr eaLnBrk="1" hangingPunct="1"/>
            <a:r>
              <a:rPr lang="en-GB" sz="1100" dirty="0" smtClean="0">
                <a:latin typeface="Comic Sans MS" pitchFamily="66" charset="0"/>
              </a:rPr>
              <a:t>Read quote.  Teachers have become much more confident in using ICT to support their teaching.  However, it has been found by  OFSTED that children are not being given opportunities to use ICT as part and parcel of their learning. </a:t>
            </a:r>
          </a:p>
          <a:p>
            <a:pPr eaLnBrk="1" hangingPunct="1"/>
            <a:endParaRPr lang="en-GB" sz="1100" dirty="0" smtClean="0">
              <a:latin typeface="Comic Sans MS" pitchFamily="66" charset="0"/>
            </a:endParaRPr>
          </a:p>
          <a:p>
            <a:pPr eaLnBrk="1" hangingPunct="1"/>
            <a:r>
              <a:rPr lang="en-GB" sz="1100" dirty="0" smtClean="0">
                <a:latin typeface="Comic Sans MS" pitchFamily="66" charset="0"/>
              </a:rPr>
              <a:t>Some questions for reflection:</a:t>
            </a:r>
          </a:p>
          <a:p>
            <a:pPr eaLnBrk="1" hangingPunct="1"/>
            <a:endParaRPr lang="en-GB" sz="1100" dirty="0" smtClean="0">
              <a:latin typeface="Comic Sans MS" pitchFamily="66" charset="0"/>
            </a:endParaRPr>
          </a:p>
          <a:p>
            <a:pPr eaLnBrk="1" hangingPunct="1"/>
            <a:endParaRPr lang="en-GB" sz="1100" dirty="0" smtClean="0">
              <a:latin typeface="Comic Sans MS" pitchFamily="66" charset="0"/>
            </a:endParaRPr>
          </a:p>
          <a:p>
            <a:pPr eaLnBrk="1" hangingPunct="1"/>
            <a:r>
              <a:rPr lang="en-GB" sz="1100" dirty="0" smtClean="0">
                <a:latin typeface="Comic Sans MS" pitchFamily="66" charset="0"/>
              </a:rPr>
              <a:t>Do children have opportunities to </a:t>
            </a:r>
            <a:r>
              <a:rPr lang="en-GB" sz="1100" b="1" dirty="0" smtClean="0">
                <a:latin typeface="Comic Sans MS" pitchFamily="66" charset="0"/>
              </a:rPr>
              <a:t>apply</a:t>
            </a:r>
            <a:r>
              <a:rPr lang="en-GB" sz="1100" dirty="0" smtClean="0">
                <a:latin typeface="Comic Sans MS" pitchFamily="66" charset="0"/>
              </a:rPr>
              <a:t> their ICT knowledge in different areas of learning? Are opportunities planned in for use and </a:t>
            </a:r>
            <a:r>
              <a:rPr lang="en-GB" sz="1100" b="1" dirty="0" smtClean="0">
                <a:latin typeface="Comic Sans MS" pitchFamily="66" charset="0"/>
              </a:rPr>
              <a:t>application</a:t>
            </a:r>
            <a:r>
              <a:rPr lang="en-GB" sz="1100" dirty="0" smtClean="0">
                <a:latin typeface="Comic Sans MS" pitchFamily="66" charset="0"/>
              </a:rPr>
              <a:t> of ICT skills?</a:t>
            </a:r>
          </a:p>
          <a:p>
            <a:pPr eaLnBrk="1" hangingPunct="1"/>
            <a:endParaRPr lang="en-GB" sz="1100" dirty="0" smtClean="0">
              <a:latin typeface="Comic Sans MS" pitchFamily="66" charset="0"/>
            </a:endParaRPr>
          </a:p>
          <a:p>
            <a:pPr eaLnBrk="1" hangingPunct="1"/>
            <a:r>
              <a:rPr lang="en-GB" sz="1100" dirty="0" smtClean="0">
                <a:latin typeface="Comic Sans MS" pitchFamily="66" charset="0"/>
              </a:rPr>
              <a:t>Do children choose to use ICT themselves?</a:t>
            </a:r>
          </a:p>
          <a:p>
            <a:pPr eaLnBrk="1" hangingPunct="1"/>
            <a:endParaRPr lang="en-GB" sz="1100" dirty="0" smtClean="0">
              <a:latin typeface="Comic Sans MS" pitchFamily="66" charset="0"/>
            </a:endParaRPr>
          </a:p>
          <a:p>
            <a:pPr eaLnBrk="1" hangingPunct="1"/>
            <a:r>
              <a:rPr lang="en-GB" sz="1100" dirty="0" smtClean="0">
                <a:latin typeface="Comic Sans MS" pitchFamily="66" charset="0"/>
              </a:rPr>
              <a:t>Is ICT equipment made available in the classroom (digital cameras etc) for the children to use?</a:t>
            </a:r>
          </a:p>
          <a:p>
            <a:pPr eaLnBrk="1" hangingPunct="1"/>
            <a:endParaRPr lang="en-GB" sz="1100" dirty="0" smtClean="0">
              <a:latin typeface="Comic Sans MS" pitchFamily="66"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EE298C89-C0C3-4CF9-92E9-F9DE395EF79E}" type="slidenum">
              <a:rPr lang="en-GB"/>
              <a:pPr/>
              <a:t>16</a:t>
            </a:fld>
            <a:endParaRPr lang="en-GB"/>
          </a:p>
        </p:txBody>
      </p:sp>
      <p:sp>
        <p:nvSpPr>
          <p:cNvPr id="43011" name="Rectangle 2"/>
          <p:cNvSpPr>
            <a:spLocks noGrp="1" noRot="1" noChangeAspect="1" noChangeArrowheads="1" noTextEdit="1"/>
          </p:cNvSpPr>
          <p:nvPr>
            <p:ph type="sldImg"/>
          </p:nvPr>
        </p:nvSpPr>
        <p:spPr>
          <a:xfrm>
            <a:off x="930275" y="741363"/>
            <a:ext cx="4937125" cy="3702050"/>
          </a:xfrm>
          <a:ln/>
        </p:spPr>
      </p:sp>
      <p:sp>
        <p:nvSpPr>
          <p:cNvPr id="43012" name="Rectangle 3"/>
          <p:cNvSpPr>
            <a:spLocks noGrp="1" noChangeArrowheads="1"/>
          </p:cNvSpPr>
          <p:nvPr>
            <p:ph type="body" idx="1"/>
          </p:nvPr>
        </p:nvSpPr>
        <p:spPr>
          <a:noFill/>
          <a:ln/>
        </p:spPr>
        <p:txBody>
          <a:bodyPr/>
          <a:lstStyle/>
          <a:p>
            <a:pPr eaLnBrk="1" hangingPunct="1"/>
            <a:r>
              <a:rPr lang="en-GB" smtClean="0"/>
              <a:t>Questions for reflection</a:t>
            </a:r>
          </a:p>
          <a:p>
            <a:pPr eaLnBrk="1" hangingPunct="1"/>
            <a:r>
              <a:rPr lang="en-GB" smtClean="0"/>
              <a:t>Think about home as well as school experience</a:t>
            </a:r>
          </a:p>
          <a:p>
            <a:pPr eaLnBrk="1" hangingPunct="1"/>
            <a:endParaRPr lang="en-GB" smtClean="0"/>
          </a:p>
          <a:p>
            <a:pPr eaLnBrk="1" hangingPunct="1"/>
            <a:r>
              <a:rPr lang="en-GB" smtClean="0"/>
              <a:t>How can children’s ICT skills complement their work in Literacy? </a:t>
            </a:r>
          </a:p>
          <a:p>
            <a:pPr eaLnBrk="1" hangingPunct="1"/>
            <a:endParaRPr lang="en-GB" smtClean="0"/>
          </a:p>
          <a:p>
            <a:pPr eaLnBrk="1" hangingPunct="1"/>
            <a:r>
              <a:rPr lang="en-GB" smtClean="0"/>
              <a:t>Do you know what other year groups have taught?  Can you be sure that you are not going over old ground or teaching skills which are at a lower level than they have previously been taught?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4547181A-0C1A-46BB-AE8D-19EAFEBABDA9}" type="slidenum">
              <a:rPr lang="en-GB"/>
              <a:pPr/>
              <a:t>17</a:t>
            </a:fld>
            <a:endParaRPr lang="en-GB"/>
          </a:p>
        </p:txBody>
      </p:sp>
      <p:sp>
        <p:nvSpPr>
          <p:cNvPr id="44035" name="Rectangle 2"/>
          <p:cNvSpPr>
            <a:spLocks noGrp="1" noRot="1" noChangeAspect="1" noChangeArrowheads="1" noTextEdit="1"/>
          </p:cNvSpPr>
          <p:nvPr>
            <p:ph type="sldImg"/>
          </p:nvPr>
        </p:nvSpPr>
        <p:spPr>
          <a:xfrm>
            <a:off x="930275" y="741363"/>
            <a:ext cx="4937125" cy="3702050"/>
          </a:xfrm>
          <a:ln/>
        </p:spPr>
      </p:sp>
      <p:sp>
        <p:nvSpPr>
          <p:cNvPr id="44036" name="Rectangle 3"/>
          <p:cNvSpPr>
            <a:spLocks noGrp="1" noChangeArrowheads="1"/>
          </p:cNvSpPr>
          <p:nvPr>
            <p:ph type="body" idx="1"/>
          </p:nvPr>
        </p:nvSpPr>
        <p:spPr>
          <a:noFill/>
          <a:ln/>
        </p:spPr>
        <p:txBody>
          <a:bodyPr/>
          <a:lstStyle/>
          <a:p>
            <a:pPr eaLnBrk="1" hangingPunct="1"/>
            <a:r>
              <a:rPr lang="en-GB" dirty="0" smtClean="0"/>
              <a:t>‘Film’ or moving image material plays an important part in many of the units at Key Stage Two.  These are some suggested uses of ‘film’.  Other opportunities in other units could also be found.</a:t>
            </a:r>
          </a:p>
          <a:p>
            <a:pPr eaLnBrk="1" hangingPunct="1"/>
            <a:endParaRPr lang="en-GB" dirty="0" smtClean="0"/>
          </a:p>
          <a:p>
            <a:pPr eaLnBrk="1" hangingPunct="1"/>
            <a:endParaRPr lang="en-GB"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C232BEE-5DDB-4097-B358-E644520583B4}" type="slidenum">
              <a:rPr lang="en-GB"/>
              <a:pPr/>
              <a:t>2</a:t>
            </a:fld>
            <a:endParaRPr lang="en-GB"/>
          </a:p>
        </p:txBody>
      </p:sp>
      <p:sp>
        <p:nvSpPr>
          <p:cNvPr id="27651" name="Rectangle 2"/>
          <p:cNvSpPr>
            <a:spLocks noGrp="1" noRot="1" noChangeAspect="1" noChangeArrowheads="1" noTextEdit="1"/>
          </p:cNvSpPr>
          <p:nvPr>
            <p:ph type="sldImg"/>
          </p:nvPr>
        </p:nvSpPr>
        <p:spPr>
          <a:xfrm>
            <a:off x="930275" y="741363"/>
            <a:ext cx="4937125" cy="3702050"/>
          </a:xfrm>
          <a:ln/>
        </p:spPr>
      </p:sp>
      <p:sp>
        <p:nvSpPr>
          <p:cNvPr id="27652" name="Rectangle 3"/>
          <p:cNvSpPr>
            <a:spLocks noGrp="1" noChangeArrowheads="1"/>
          </p:cNvSpPr>
          <p:nvPr>
            <p:ph type="body" idx="1"/>
          </p:nvPr>
        </p:nvSpPr>
        <p:spPr>
          <a:noFill/>
          <a:ln/>
        </p:spPr>
        <p:txBody>
          <a:bodyPr/>
          <a:lstStyle/>
          <a:p>
            <a:pPr eaLnBrk="1" hangingPunct="1">
              <a:buFontTx/>
              <a:buChar char="•"/>
            </a:pPr>
            <a:r>
              <a:rPr lang="en-GB" smtClean="0"/>
              <a:t>ICT is a major element of the renewed primary framework – it is embedded throughout all the units</a:t>
            </a:r>
          </a:p>
          <a:p>
            <a:pPr eaLnBrk="1" hangingPunct="1">
              <a:buFontTx/>
              <a:buChar char="•"/>
            </a:pPr>
            <a:endParaRPr lang="en-GB" smtClean="0"/>
          </a:p>
          <a:p>
            <a:pPr eaLnBrk="1" hangingPunct="1">
              <a:buFontTx/>
              <a:buChar char="•"/>
            </a:pPr>
            <a:r>
              <a:rPr lang="en-GB" smtClean="0"/>
              <a:t>This workshop focuses particularly on the use of film within literacy units of work.</a:t>
            </a:r>
          </a:p>
          <a:p>
            <a:pPr eaLnBrk="1" hangingPunct="1">
              <a:buFontTx/>
              <a:buChar char="•"/>
            </a:pPr>
            <a:endParaRPr lang="en-GB" smtClean="0"/>
          </a:p>
          <a:p>
            <a:pPr eaLnBrk="1" hangingPunct="1">
              <a:buFontTx/>
              <a:buChar char="•"/>
            </a:pPr>
            <a:r>
              <a:rPr lang="en-GB" smtClean="0"/>
              <a:t>It is hoped that the workshop will provide you with knowledge of some of the resources that are available within the Primary Framework and develop your knowledge of some of the units that make reference to film.</a:t>
            </a:r>
          </a:p>
          <a:p>
            <a:pPr eaLnBrk="1" hangingPunct="1"/>
            <a:endParaRPr lang="en-GB" smtClean="0"/>
          </a:p>
          <a:p>
            <a:pPr eaLnBrk="1" hangingPunct="1"/>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0B352F1F-2501-451C-AE1F-21904DF3CAC4}" type="slidenum">
              <a:rPr lang="en-GB"/>
              <a:pPr/>
              <a:t>3</a:t>
            </a:fld>
            <a:endParaRPr lang="en-GB"/>
          </a:p>
        </p:txBody>
      </p:sp>
      <p:sp>
        <p:nvSpPr>
          <p:cNvPr id="28675" name="Rectangle 2"/>
          <p:cNvSpPr>
            <a:spLocks noGrp="1" noRot="1" noChangeAspect="1" noChangeArrowheads="1" noTextEdit="1"/>
          </p:cNvSpPr>
          <p:nvPr>
            <p:ph type="sldImg"/>
          </p:nvPr>
        </p:nvSpPr>
        <p:spPr>
          <a:xfrm>
            <a:off x="930275" y="741363"/>
            <a:ext cx="4937125" cy="3702050"/>
          </a:xfrm>
          <a:ln/>
        </p:spPr>
      </p:sp>
      <p:sp>
        <p:nvSpPr>
          <p:cNvPr id="28676" name="Rectangle 3"/>
          <p:cNvSpPr>
            <a:spLocks noGrp="1" noChangeArrowheads="1"/>
          </p:cNvSpPr>
          <p:nvPr>
            <p:ph type="body" idx="1"/>
          </p:nvPr>
        </p:nvSpPr>
        <p:spPr>
          <a:noFill/>
          <a:ln/>
        </p:spPr>
        <p:txBody>
          <a:bodyPr/>
          <a:lstStyle/>
          <a:p>
            <a:pPr eaLnBrk="1" hangingPunct="1"/>
            <a:r>
              <a:rPr lang="en-GB" smtClean="0"/>
              <a:t>Discuss the three questions in order to share ideas about the current role of ICT to enhance Literacy teaching and learning.</a:t>
            </a:r>
          </a:p>
          <a:p>
            <a:pPr eaLnBrk="1" hangingPunct="1"/>
            <a:endParaRPr lang="en-GB" smtClean="0"/>
          </a:p>
          <a:p>
            <a:pPr eaLnBrk="1" hangingPunct="1"/>
            <a:r>
              <a:rPr lang="en-GB" smtClean="0"/>
              <a:t>Share current practice in your school but also consider how you would like your school to develop further in terms of the use of ICT in Literacy.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19326A33-6032-4C26-A318-5E29721B296D}" type="slidenum">
              <a:rPr lang="en-GB"/>
              <a:pPr/>
              <a:t>6</a:t>
            </a:fld>
            <a:endParaRPr lang="en-GB"/>
          </a:p>
        </p:txBody>
      </p:sp>
      <p:sp>
        <p:nvSpPr>
          <p:cNvPr id="31747" name="Rectangle 2"/>
          <p:cNvSpPr>
            <a:spLocks noGrp="1" noRot="1" noChangeAspect="1" noChangeArrowheads="1" noTextEdit="1"/>
          </p:cNvSpPr>
          <p:nvPr>
            <p:ph type="sldImg"/>
          </p:nvPr>
        </p:nvSpPr>
        <p:spPr>
          <a:xfrm>
            <a:off x="1774825" y="349250"/>
            <a:ext cx="3214688" cy="2409825"/>
          </a:xfrm>
          <a:ln/>
        </p:spPr>
      </p:sp>
      <p:sp>
        <p:nvSpPr>
          <p:cNvPr id="31748" name="Rectangle 3"/>
          <p:cNvSpPr>
            <a:spLocks noGrp="1" noChangeArrowheads="1"/>
          </p:cNvSpPr>
          <p:nvPr>
            <p:ph type="body" idx="1"/>
          </p:nvPr>
        </p:nvSpPr>
        <p:spPr>
          <a:xfrm>
            <a:off x="401639" y="2916639"/>
            <a:ext cx="6065837" cy="6686002"/>
          </a:xfrm>
          <a:noFill/>
          <a:ln/>
        </p:spPr>
        <p:txBody>
          <a:bodyPr/>
          <a:lstStyle/>
          <a:p>
            <a:pPr eaLnBrk="1" hangingPunct="1">
              <a:lnSpc>
                <a:spcPct val="90000"/>
              </a:lnSpc>
            </a:pPr>
            <a:r>
              <a:rPr lang="en-GB" sz="1100" b="1" dirty="0" smtClean="0"/>
              <a:t>On-line resources ensure equal access</a:t>
            </a:r>
          </a:p>
          <a:p>
            <a:pPr eaLnBrk="1" hangingPunct="1">
              <a:lnSpc>
                <a:spcPct val="90000"/>
              </a:lnSpc>
            </a:pPr>
            <a:r>
              <a:rPr lang="en-GB" sz="1100" dirty="0" smtClean="0"/>
              <a:t>Online resources enable many resources to be accessible to all teachers.  These resources include video and other ICT based resources.  The resources can be updated more easily than fixed “paper-based” resources.</a:t>
            </a:r>
          </a:p>
          <a:p>
            <a:pPr eaLnBrk="1" hangingPunct="1">
              <a:lnSpc>
                <a:spcPct val="90000"/>
              </a:lnSpc>
            </a:pPr>
            <a:endParaRPr lang="en-GB" sz="1100" dirty="0" smtClean="0"/>
          </a:p>
          <a:p>
            <a:pPr eaLnBrk="1" hangingPunct="1">
              <a:lnSpc>
                <a:spcPct val="90000"/>
              </a:lnSpc>
            </a:pPr>
            <a:r>
              <a:rPr lang="en-GB" sz="1100" b="1" dirty="0" smtClean="0"/>
              <a:t>ICT placed to overcome barriers to learning</a:t>
            </a:r>
          </a:p>
          <a:p>
            <a:pPr eaLnBrk="1" hangingPunct="1">
              <a:lnSpc>
                <a:spcPct val="90000"/>
              </a:lnSpc>
            </a:pPr>
            <a:r>
              <a:rPr lang="en-GB" sz="1100" dirty="0" smtClean="0"/>
              <a:t>The aim of ICT is to enable and facilitate inclusive learning.  ICT is part and parcel of the personalised learning agenda because of its ability to support teachers and pupils particularly in the five components of personalised learning:</a:t>
            </a:r>
          </a:p>
          <a:p>
            <a:pPr eaLnBrk="1" hangingPunct="1">
              <a:lnSpc>
                <a:spcPct val="90000"/>
              </a:lnSpc>
              <a:buFontTx/>
              <a:buChar char="•"/>
            </a:pPr>
            <a:r>
              <a:rPr lang="en-GB" sz="1100" dirty="0" smtClean="0"/>
              <a:t>Assessment for learning – at the heart of learning (prior knowledge and achievement)</a:t>
            </a:r>
          </a:p>
          <a:p>
            <a:pPr eaLnBrk="1" hangingPunct="1">
              <a:lnSpc>
                <a:spcPct val="90000"/>
              </a:lnSpc>
              <a:buFontTx/>
              <a:buChar char="•"/>
            </a:pPr>
            <a:r>
              <a:rPr lang="en-GB" sz="1100" dirty="0" smtClean="0"/>
              <a:t>Effective teaching and learning – enabling all children to access the learning (overcoming barriers)</a:t>
            </a:r>
          </a:p>
          <a:p>
            <a:pPr eaLnBrk="1" hangingPunct="1">
              <a:lnSpc>
                <a:spcPct val="90000"/>
              </a:lnSpc>
              <a:buFontTx/>
              <a:buChar char="•"/>
            </a:pPr>
            <a:r>
              <a:rPr lang="en-GB" sz="1100" dirty="0" smtClean="0"/>
              <a:t>Curriculum entitlement and choice – children have an entitlement to be taught and to use ICT in their learning</a:t>
            </a:r>
          </a:p>
          <a:p>
            <a:pPr eaLnBrk="1" hangingPunct="1">
              <a:lnSpc>
                <a:spcPct val="90000"/>
              </a:lnSpc>
              <a:buFontTx/>
              <a:buChar char="•"/>
            </a:pPr>
            <a:r>
              <a:rPr lang="en-GB" sz="1100" dirty="0" smtClean="0"/>
              <a:t>Organising the school – provision of ICT opportunities for staff and pupils</a:t>
            </a:r>
          </a:p>
          <a:p>
            <a:pPr eaLnBrk="1" hangingPunct="1">
              <a:lnSpc>
                <a:spcPct val="90000"/>
              </a:lnSpc>
              <a:buFontTx/>
              <a:buChar char="•"/>
            </a:pPr>
            <a:r>
              <a:rPr lang="en-GB" sz="1100" dirty="0" smtClean="0"/>
              <a:t>Beyond the classroom – links to children’s knowledge from outside school.  How do we take into account children’s ICT skills they have learnt at home?  Think about some children’s competence with PCs, PDAs, mobile phones, MP3 players, web based ICT (e-mail, downloading music/podcasts/blogs/MSN etc)</a:t>
            </a:r>
          </a:p>
          <a:p>
            <a:pPr eaLnBrk="1" hangingPunct="1">
              <a:lnSpc>
                <a:spcPct val="90000"/>
              </a:lnSpc>
            </a:pPr>
            <a:endParaRPr lang="en-GB" sz="1100" dirty="0" smtClean="0"/>
          </a:p>
          <a:p>
            <a:pPr eaLnBrk="1" hangingPunct="1">
              <a:lnSpc>
                <a:spcPct val="90000"/>
              </a:lnSpc>
            </a:pPr>
            <a:r>
              <a:rPr lang="en-GB" sz="1100" b="1" dirty="0" smtClean="0"/>
              <a:t>Schools need to identify ways in which ICT will help them to address their key issues.  </a:t>
            </a:r>
          </a:p>
          <a:p>
            <a:pPr eaLnBrk="1" hangingPunct="1">
              <a:lnSpc>
                <a:spcPct val="90000"/>
              </a:lnSpc>
            </a:pPr>
            <a:r>
              <a:rPr lang="en-GB" sz="1100" dirty="0" smtClean="0"/>
              <a:t>How can ICT support writing?  How could schools develop children’s reading ability using on-screen texts?</a:t>
            </a:r>
          </a:p>
          <a:p>
            <a:pPr eaLnBrk="1" hangingPunct="1">
              <a:lnSpc>
                <a:spcPct val="90000"/>
              </a:lnSpc>
              <a:buFontTx/>
              <a:buChar char="•"/>
            </a:pPr>
            <a:r>
              <a:rPr lang="en-GB" sz="1100" dirty="0" smtClean="0"/>
              <a:t>Keys to learning provides schools with resources to support these key issues specifically Early Reading, Reading on screen, Writing Key Stage One and Writing Key Stage Two.</a:t>
            </a:r>
          </a:p>
          <a:p>
            <a:pPr eaLnBrk="1" hangingPunct="1">
              <a:lnSpc>
                <a:spcPct val="90000"/>
              </a:lnSpc>
              <a:buFontTx/>
              <a:buChar char="•"/>
            </a:pPr>
            <a:endParaRPr lang="en-GB" sz="1100" dirty="0" smtClean="0"/>
          </a:p>
          <a:p>
            <a:pPr eaLnBrk="1" hangingPunct="1">
              <a:lnSpc>
                <a:spcPct val="90000"/>
              </a:lnSpc>
            </a:pPr>
            <a:r>
              <a:rPr lang="en-GB" sz="1100" b="1" dirty="0" smtClean="0"/>
              <a:t>1/3 of Literacy units have an ICT outcome.  </a:t>
            </a:r>
          </a:p>
          <a:p>
            <a:pPr eaLnBrk="1" hangingPunct="1">
              <a:lnSpc>
                <a:spcPct val="90000"/>
              </a:lnSpc>
              <a:buFontTx/>
              <a:buChar char="•"/>
            </a:pPr>
            <a:r>
              <a:rPr lang="en-GB" sz="1100" dirty="0" smtClean="0"/>
              <a:t>These can be adapted and there are alternative conventional paper outcomes that can be used.  However, ICT is here to stay.  Some of the ICT could be challenging for some teachers.  However, it shows the potential that ICT has to offer.  </a:t>
            </a:r>
            <a:endParaRPr lang="en-GB" sz="1100" b="1" dirty="0" smtClean="0"/>
          </a:p>
          <a:p>
            <a:pPr eaLnBrk="1" hangingPunct="1">
              <a:lnSpc>
                <a:spcPct val="90000"/>
              </a:lnSpc>
            </a:pPr>
            <a:r>
              <a:rPr lang="en-GB" sz="1100" b="1" dirty="0" smtClean="0"/>
              <a:t>ICT is embedded within the exemplified units. </a:t>
            </a:r>
          </a:p>
          <a:p>
            <a:pPr eaLnBrk="1" hangingPunct="1">
              <a:lnSpc>
                <a:spcPct val="90000"/>
              </a:lnSpc>
              <a:buFontTx/>
              <a:buChar char="•"/>
            </a:pPr>
            <a:r>
              <a:rPr lang="en-GB" sz="1100" dirty="0" smtClean="0"/>
              <a:t>While a unit may not have a specific ICT outcome, ICT will still be used throughout the teaching sequence.</a:t>
            </a:r>
          </a:p>
          <a:p>
            <a:pPr eaLnBrk="1" hangingPunct="1">
              <a:lnSpc>
                <a:spcPct val="90000"/>
              </a:lnSpc>
            </a:pPr>
            <a:endParaRPr lang="en-GB" sz="1100"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F9B2C3A8-A57C-49F1-AE6C-7EE5CFAE07C2}" type="slidenum">
              <a:rPr lang="en-GB"/>
              <a:pPr/>
              <a:t>7</a:t>
            </a:fld>
            <a:endParaRPr lang="en-GB"/>
          </a:p>
        </p:txBody>
      </p:sp>
      <p:sp>
        <p:nvSpPr>
          <p:cNvPr id="32771" name="Rectangle 2"/>
          <p:cNvSpPr>
            <a:spLocks noGrp="1" noRot="1" noChangeAspect="1" noChangeArrowheads="1" noTextEdit="1"/>
          </p:cNvSpPr>
          <p:nvPr>
            <p:ph type="sldImg"/>
          </p:nvPr>
        </p:nvSpPr>
        <p:spPr>
          <a:xfrm>
            <a:off x="930275" y="741363"/>
            <a:ext cx="4937125" cy="3702050"/>
          </a:xfrm>
          <a:ln/>
        </p:spPr>
      </p:sp>
      <p:sp>
        <p:nvSpPr>
          <p:cNvPr id="32772" name="Rectangle 3"/>
          <p:cNvSpPr>
            <a:spLocks noGrp="1" noChangeArrowheads="1"/>
          </p:cNvSpPr>
          <p:nvPr>
            <p:ph type="body" idx="1"/>
          </p:nvPr>
        </p:nvSpPr>
        <p:spPr>
          <a:noFill/>
          <a:ln/>
        </p:spPr>
        <p:txBody>
          <a:bodyPr/>
          <a:lstStyle/>
          <a:p>
            <a:pPr eaLnBrk="1" hangingPunct="1"/>
            <a:r>
              <a:rPr lang="en-GB" dirty="0" smtClean="0"/>
              <a:t>HANDOUT – MULTIMODAL – ICT – DIGITAL TEXTS</a:t>
            </a:r>
          </a:p>
          <a:p>
            <a:pPr eaLnBrk="1" hangingPunct="1"/>
            <a:endParaRPr lang="en-GB" dirty="0" smtClean="0"/>
          </a:p>
          <a:p>
            <a:pPr eaLnBrk="1" hangingPunct="1"/>
            <a:r>
              <a:rPr lang="en-GB" dirty="0" smtClean="0"/>
              <a:t>The Primary Framework sets out the objectives for Literacy in 12 strands.  When considering how ICT can support teaching and learning within these strands, it is useful to consider the Multimodal – ICT – digital texts document which you may have seen from the Primary Framework.  This sets out some of the rationale behind the use of ICT in supporting the different strands.</a:t>
            </a:r>
          </a:p>
          <a:p>
            <a:pPr eaLnBrk="1" hangingPunct="1"/>
            <a:endParaRPr lang="en-GB" dirty="0" smtClean="0"/>
          </a:p>
          <a:p>
            <a:pPr eaLnBrk="1" hangingPunct="1"/>
            <a:endParaRPr lang="en-GB" dirty="0" smtClean="0"/>
          </a:p>
          <a:p>
            <a:pPr eaLnBrk="1" hangingPunct="1"/>
            <a:endParaRPr lang="en-GB"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5BF45975-04C8-4101-8B9E-931EC38BA2C8}" type="slidenum">
              <a:rPr lang="en-GB"/>
              <a:pPr/>
              <a:t>8</a:t>
            </a:fld>
            <a:endParaRPr lang="en-GB"/>
          </a:p>
        </p:txBody>
      </p:sp>
      <p:sp>
        <p:nvSpPr>
          <p:cNvPr id="33795" name="Rectangle 2"/>
          <p:cNvSpPr>
            <a:spLocks noGrp="1" noRot="1" noChangeAspect="1" noChangeArrowheads="1" noTextEdit="1"/>
          </p:cNvSpPr>
          <p:nvPr>
            <p:ph type="sldImg"/>
          </p:nvPr>
        </p:nvSpPr>
        <p:spPr>
          <a:xfrm>
            <a:off x="1771650" y="741363"/>
            <a:ext cx="3521075" cy="2641600"/>
          </a:xfrm>
          <a:ln/>
        </p:spPr>
      </p:sp>
      <p:sp>
        <p:nvSpPr>
          <p:cNvPr id="9219" name="Rectangle 3"/>
          <p:cNvSpPr>
            <a:spLocks noGrp="1" noChangeArrowheads="1"/>
          </p:cNvSpPr>
          <p:nvPr>
            <p:ph type="body" idx="1"/>
          </p:nvPr>
        </p:nvSpPr>
        <p:spPr>
          <a:xfrm>
            <a:off x="679450" y="3616190"/>
            <a:ext cx="5438775" cy="5517452"/>
          </a:xfrm>
        </p:spPr>
        <p:txBody>
          <a:bodyPr/>
          <a:lstStyle/>
          <a:p>
            <a:pPr eaLnBrk="1" hangingPunct="1">
              <a:lnSpc>
                <a:spcPct val="80000"/>
              </a:lnSpc>
              <a:defRPr/>
            </a:pPr>
            <a:r>
              <a:rPr lang="en-GB" b="1" dirty="0" smtClean="0">
                <a:effectLst>
                  <a:outerShdw blurRad="38100" dist="38100" dir="2700000" algn="tl">
                    <a:srgbClr val="C0C0C0"/>
                  </a:outerShdw>
                </a:effectLst>
              </a:rPr>
              <a:t>HANDOUT:  PHASES OF THE PLANNING MODEL</a:t>
            </a:r>
          </a:p>
          <a:p>
            <a:pPr eaLnBrk="1" hangingPunct="1">
              <a:lnSpc>
                <a:spcPct val="80000"/>
              </a:lnSpc>
              <a:defRPr/>
            </a:pPr>
            <a:endParaRPr lang="en-GB" b="1" dirty="0" smtClean="0">
              <a:effectLst>
                <a:outerShdw blurRad="38100" dist="38100" dir="2700000" algn="tl">
                  <a:srgbClr val="C0C0C0"/>
                </a:outerShdw>
              </a:effectLst>
            </a:endParaRPr>
          </a:p>
          <a:p>
            <a:pPr eaLnBrk="1" hangingPunct="1">
              <a:lnSpc>
                <a:spcPct val="80000"/>
              </a:lnSpc>
              <a:defRPr/>
            </a:pPr>
            <a:r>
              <a:rPr lang="en-GB" dirty="0" smtClean="0"/>
              <a:t>This teaching sequence was developed from the United Kingdom Literacy Association report “Raising Boys’ Achievement in Writing” (2004).  It is the model that has been adopted by the Primary Framework therefore, the exemplified units make reference to the phases.  It is important to consider how ICT fits into this structure – ICT should not be an add-on but part and parcel of the planning for the unit.</a:t>
            </a:r>
          </a:p>
          <a:p>
            <a:pPr eaLnBrk="1" hangingPunct="1">
              <a:lnSpc>
                <a:spcPct val="80000"/>
              </a:lnSpc>
              <a:defRPr/>
            </a:pPr>
            <a:endParaRPr lang="en-GB" b="1" dirty="0" smtClean="0"/>
          </a:p>
          <a:p>
            <a:pPr eaLnBrk="1" hangingPunct="1">
              <a:lnSpc>
                <a:spcPct val="80000"/>
              </a:lnSpc>
              <a:defRPr/>
            </a:pPr>
            <a:r>
              <a:rPr lang="en-GB" dirty="0" smtClean="0"/>
              <a:t>In teaching children to be literate, we need to consider the </a:t>
            </a:r>
            <a:r>
              <a:rPr lang="en-GB" b="1" dirty="0" smtClean="0"/>
              <a:t>needs</a:t>
            </a:r>
            <a:r>
              <a:rPr lang="en-GB" dirty="0" smtClean="0"/>
              <a:t> of children now and in the future.  They need experience of ICT in all different forms and develop an understanding of how they can use ICT as a natural part of their learning.</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274F35A3-C797-40DF-A9B4-0C55A72715C2}" type="slidenum">
              <a:rPr lang="en-GB"/>
              <a:pPr/>
              <a:t>9</a:t>
            </a:fld>
            <a:endParaRPr lang="en-GB"/>
          </a:p>
        </p:txBody>
      </p:sp>
      <p:sp>
        <p:nvSpPr>
          <p:cNvPr id="34819" name="Rectangle 2"/>
          <p:cNvSpPr>
            <a:spLocks noGrp="1" noRot="1" noChangeAspect="1" noChangeArrowheads="1" noTextEdit="1"/>
          </p:cNvSpPr>
          <p:nvPr>
            <p:ph type="sldImg"/>
          </p:nvPr>
        </p:nvSpPr>
        <p:spPr>
          <a:xfrm>
            <a:off x="930275" y="741363"/>
            <a:ext cx="4937125" cy="3702050"/>
          </a:xfrm>
          <a:ln/>
        </p:spPr>
      </p:sp>
      <p:sp>
        <p:nvSpPr>
          <p:cNvPr id="34820" name="Rectangle 3"/>
          <p:cNvSpPr>
            <a:spLocks noGrp="1" noChangeArrowheads="1"/>
          </p:cNvSpPr>
          <p:nvPr>
            <p:ph type="body" idx="1"/>
          </p:nvPr>
        </p:nvSpPr>
        <p:spPr>
          <a:xfrm>
            <a:off x="906463" y="4689993"/>
            <a:ext cx="4984750" cy="4443649"/>
          </a:xfrm>
          <a:noFill/>
          <a:ln/>
        </p:spPr>
        <p:txBody>
          <a:bodyPr/>
          <a:lstStyle/>
          <a:p>
            <a:pPr eaLnBrk="1" hangingPunct="1"/>
            <a:r>
              <a:rPr lang="en-GB" sz="1600" smtClean="0"/>
              <a:t>Film is part of a whole repertoire of “texts” that are available to teachers.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2E59635E-7D3E-4525-A7EE-62E531E67377}" type="slidenum">
              <a:rPr lang="en-GB"/>
              <a:pPr/>
              <a:t>10</a:t>
            </a:fld>
            <a:endParaRPr lang="en-GB"/>
          </a:p>
        </p:txBody>
      </p:sp>
      <p:sp>
        <p:nvSpPr>
          <p:cNvPr id="35843" name="Rectangle 2"/>
          <p:cNvSpPr>
            <a:spLocks noGrp="1" noRot="1" noChangeAspect="1" noChangeArrowheads="1" noTextEdit="1"/>
          </p:cNvSpPr>
          <p:nvPr>
            <p:ph type="sldImg"/>
          </p:nvPr>
        </p:nvSpPr>
        <p:spPr>
          <a:xfrm>
            <a:off x="930275" y="741363"/>
            <a:ext cx="4937125" cy="3702050"/>
          </a:xfrm>
          <a:ln/>
        </p:spPr>
      </p:sp>
      <p:sp>
        <p:nvSpPr>
          <p:cNvPr id="35844" name="Rectangle 3"/>
          <p:cNvSpPr>
            <a:spLocks noGrp="1" noChangeArrowheads="1"/>
          </p:cNvSpPr>
          <p:nvPr>
            <p:ph type="body" idx="1"/>
          </p:nvPr>
        </p:nvSpPr>
        <p:spPr>
          <a:noFill/>
          <a:ln/>
        </p:spPr>
        <p:txBody>
          <a:bodyPr/>
          <a:lstStyle/>
          <a:p>
            <a:pPr eaLnBrk="1" hangingPunct="1"/>
            <a:r>
              <a:rPr lang="en-GB" smtClean="0"/>
              <a:t>Watch The Shirt Maker which is a year 4 film text from the Primary Framework.  This can be downloaded from:</a:t>
            </a:r>
          </a:p>
          <a:p>
            <a:pPr eaLnBrk="1" hangingPunct="1"/>
            <a:endParaRPr lang="en-GB" smtClean="0"/>
          </a:p>
          <a:p>
            <a:pPr eaLnBrk="1" hangingPunct="1"/>
            <a:r>
              <a:rPr lang="en-GB" smtClean="0">
                <a:hlinkClick r:id="rId3"/>
              </a:rPr>
              <a:t>Standards Site Home</a:t>
            </a:r>
            <a:r>
              <a:rPr lang="en-GB" smtClean="0"/>
              <a:t> &gt; </a:t>
            </a:r>
            <a:r>
              <a:rPr lang="en-GB" smtClean="0">
                <a:hlinkClick r:id="rId4"/>
              </a:rPr>
              <a:t>Primary Framework Home</a:t>
            </a:r>
            <a:r>
              <a:rPr lang="en-GB" smtClean="0"/>
              <a:t> &gt; </a:t>
            </a:r>
            <a:r>
              <a:rPr lang="en-GB" smtClean="0">
                <a:hlinkClick r:id="rId5"/>
              </a:rPr>
              <a:t>Literacy</a:t>
            </a:r>
            <a:r>
              <a:rPr lang="en-GB" smtClean="0"/>
              <a:t> &gt; </a:t>
            </a:r>
            <a:r>
              <a:rPr lang="en-GB" smtClean="0">
                <a:hlinkClick r:id="rId6"/>
              </a:rPr>
              <a:t>Planning</a:t>
            </a:r>
            <a:r>
              <a:rPr lang="en-GB" smtClean="0"/>
              <a:t> &gt; </a:t>
            </a:r>
            <a:r>
              <a:rPr lang="en-GB" smtClean="0">
                <a:hlinkClick r:id="rId7"/>
              </a:rPr>
              <a:t>Year 4</a:t>
            </a:r>
            <a:r>
              <a:rPr lang="en-GB" smtClean="0"/>
              <a:t> &gt; </a:t>
            </a:r>
            <a:r>
              <a:rPr lang="en-GB" smtClean="0">
                <a:hlinkClick r:id="rId8"/>
              </a:rPr>
              <a:t>Non-fiction</a:t>
            </a:r>
            <a:r>
              <a:rPr lang="en-GB" smtClean="0"/>
              <a:t> &gt; </a:t>
            </a:r>
            <a:r>
              <a:rPr lang="en-GB" smtClean="0">
                <a:hlinkClick r:id="rId9"/>
              </a:rPr>
              <a:t>Unit 3</a:t>
            </a:r>
            <a:r>
              <a:rPr lang="en-GB" smtClean="0"/>
              <a:t> &gt; Resources </a:t>
            </a:r>
          </a:p>
          <a:p>
            <a:pPr eaLnBrk="1" hangingPunct="1"/>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4A8DDE1C-2C09-4913-96B0-C118CB1D7D5F}" type="slidenum">
              <a:rPr lang="en-GB"/>
              <a:pPr/>
              <a:t>11</a:t>
            </a:fld>
            <a:endParaRPr lang="en-GB"/>
          </a:p>
        </p:txBody>
      </p:sp>
      <p:sp>
        <p:nvSpPr>
          <p:cNvPr id="36867" name="Rectangle 2"/>
          <p:cNvSpPr>
            <a:spLocks noGrp="1" noRot="1" noChangeAspect="1" noChangeArrowheads="1" noTextEdit="1"/>
          </p:cNvSpPr>
          <p:nvPr>
            <p:ph type="sldImg"/>
          </p:nvPr>
        </p:nvSpPr>
        <p:spPr>
          <a:xfrm>
            <a:off x="930275" y="741363"/>
            <a:ext cx="4937125" cy="3702050"/>
          </a:xfrm>
          <a:ln/>
        </p:spPr>
      </p:sp>
      <p:sp>
        <p:nvSpPr>
          <p:cNvPr id="36868" name="Rectangle 3"/>
          <p:cNvSpPr>
            <a:spLocks noGrp="1" noChangeArrowheads="1"/>
          </p:cNvSpPr>
          <p:nvPr>
            <p:ph type="body" idx="1"/>
          </p:nvPr>
        </p:nvSpPr>
        <p:spPr>
          <a:noFill/>
          <a:ln/>
        </p:spPr>
        <p:txBody>
          <a:bodyPr/>
          <a:lstStyle/>
          <a:p>
            <a:pPr eaLnBrk="1" hangingPunct="1"/>
            <a:r>
              <a:rPr lang="en-GB" smtClean="0"/>
              <a:t>There are explicit references in the new framework to the use of technology.  References to reading on paper and on screen were in the old Literacy Strategy but they weren’t as explicit.  It is much easier to teach using ICT as it specifically states where ICT can be used.</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4638" y="817563"/>
            <a:ext cx="2100262" cy="52228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22263" y="817563"/>
            <a:ext cx="6149975" cy="5222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22263" y="817563"/>
            <a:ext cx="8377237" cy="6731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22263" y="1797050"/>
            <a:ext cx="4124325" cy="42433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98988" y="1797050"/>
            <a:ext cx="4125912" cy="42433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22263" y="817563"/>
            <a:ext cx="8377237" cy="6731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22263" y="1797050"/>
            <a:ext cx="4124325" cy="42433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598988" y="1797050"/>
            <a:ext cx="4125912" cy="2044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598988" y="3994150"/>
            <a:ext cx="4125912" cy="2046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BBE53D9A-C751-4DCC-9B69-BE8F27B749E2}" type="datetimeFigureOut">
              <a:rPr lang="en-GB"/>
              <a:pPr>
                <a:defRPr/>
              </a:pPr>
              <a:t>16/02/2011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461E8C2-60EE-4D84-88A0-75AA3E9A3483}"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CFEE150-5516-48C2-AF60-B72CFA93DE85}" type="datetimeFigureOut">
              <a:rPr lang="en-GB"/>
              <a:pPr>
                <a:defRPr/>
              </a:pPr>
              <a:t>16/02/2011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1D43B29-D313-416F-BB4C-53B2D164226C}"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F60485D-48FA-4425-98F0-DFE9B591CCD4}" type="datetimeFigureOut">
              <a:rPr lang="en-GB"/>
              <a:pPr>
                <a:defRPr/>
              </a:pPr>
              <a:t>16/02/2011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D2C66C5-AF3E-4866-87B0-B32D4388D232}"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CA17ADF5-8266-4D59-9E10-8C3F3671F869}" type="datetimeFigureOut">
              <a:rPr lang="en-GB"/>
              <a:pPr>
                <a:defRPr/>
              </a:pPr>
              <a:t>16/02/2011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F7D1D2-556E-46E7-88DF-FCFF54B05A31}"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DE80334C-501B-4A9F-BF9C-B6143E101AD1}" type="datetimeFigureOut">
              <a:rPr lang="en-GB"/>
              <a:pPr>
                <a:defRPr/>
              </a:pPr>
              <a:t>16/02/2011</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488955F4-FF48-4CA2-BCCB-1996C699ECA0}"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EDA87BB7-729E-4384-BB8F-4684EC7912C2}" type="datetimeFigureOut">
              <a:rPr lang="en-GB"/>
              <a:pPr>
                <a:defRPr/>
              </a:pPr>
              <a:t>16/02/2011</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F2FB3144-3F86-4914-A832-58C2B3CEFED3}"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4F628C7-4EC7-4102-9023-63450217CD10}" type="datetimeFigureOut">
              <a:rPr lang="en-GB"/>
              <a:pPr>
                <a:defRPr/>
              </a:pPr>
              <a:t>16/02/2011</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2B3556B-B070-4AFD-B55C-DF719B9BF4D3}"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C8EE90A-B9B9-47DE-8F23-7CAEE68D4A1D}" type="datetimeFigureOut">
              <a:rPr lang="en-GB"/>
              <a:pPr>
                <a:defRPr/>
              </a:pPr>
              <a:t>16/02/2011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B4140432-7CF4-4038-BE66-A3AC059440E6}"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A564911-D5BD-40F1-A0C4-9FF72FD8279A}" type="datetimeFigureOut">
              <a:rPr lang="en-GB"/>
              <a:pPr>
                <a:defRPr/>
              </a:pPr>
              <a:t>16/02/2011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98248233-104C-48D6-9115-3784BBB15F80}"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94917C46-6BEF-4D8D-800E-6289581AB741}" type="datetimeFigureOut">
              <a:rPr lang="en-GB"/>
              <a:pPr>
                <a:defRPr/>
              </a:pPr>
              <a:t>16/02/2011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CAC6039-B8E2-4260-A0C5-16079557DBFF}"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39D0855F-ECF0-4749-BA17-8A6075E792D1}" type="datetimeFigureOut">
              <a:rPr lang="en-GB"/>
              <a:pPr>
                <a:defRPr/>
              </a:pPr>
              <a:t>16/02/2011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CFB124-D360-4840-AF50-61A9958B9D6D}"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22263" y="1797050"/>
            <a:ext cx="4124325" cy="4243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98988" y="1797050"/>
            <a:ext cx="4125912" cy="4243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srcRect/>
          <a:tile tx="0" ty="0" sx="100000" sy="100000" flip="none" algn="tl"/>
        </a:blip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bwMode="auto">
          <a:xfrm>
            <a:off x="322263" y="817563"/>
            <a:ext cx="8377237" cy="673100"/>
          </a:xfrm>
          <a:prstGeom prst="rect">
            <a:avLst/>
          </a:prstGeom>
          <a:noFill/>
          <a:ln w="9525">
            <a:noFill/>
            <a:miter lim="800000"/>
            <a:headEnd/>
            <a:tailEnd/>
          </a:ln>
          <a:effectLst/>
        </p:spPr>
        <p:txBody>
          <a:bodyPr vert="horz" wrap="square" lIns="70281" tIns="35141" rIns="70281" bIns="35141"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322263" y="1797050"/>
            <a:ext cx="8402637" cy="4243388"/>
          </a:xfrm>
          <a:prstGeom prst="rect">
            <a:avLst/>
          </a:prstGeom>
          <a:noFill/>
          <a:ln w="9525">
            <a:noFill/>
            <a:miter lim="800000"/>
            <a:headEnd/>
            <a:tailEnd/>
          </a:ln>
        </p:spPr>
        <p:txBody>
          <a:bodyPr vert="horz" wrap="square" lIns="70281" tIns="35141" rIns="70281" bIns="35141"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Lst>
  <p:txStyles>
    <p:titleStyle>
      <a:lvl1pPr algn="ctr" defTabSz="873125" rtl="0" eaLnBrk="0" fontAlgn="base" hangingPunct="0">
        <a:spcBef>
          <a:spcPct val="0"/>
        </a:spcBef>
        <a:spcAft>
          <a:spcPct val="0"/>
        </a:spcAft>
        <a:defRPr sz="3500">
          <a:solidFill>
            <a:srgbClr val="FF0000"/>
          </a:solidFill>
          <a:effectLst>
            <a:outerShdw blurRad="38100" dist="38100" dir="2700000" algn="tl">
              <a:srgbClr val="C0C0C0"/>
            </a:outerShdw>
          </a:effectLst>
          <a:latin typeface="+mj-lt"/>
          <a:ea typeface="+mj-ea"/>
          <a:cs typeface="+mj-cs"/>
        </a:defRPr>
      </a:lvl1pPr>
      <a:lvl2pPr algn="ctr" defTabSz="873125" rtl="0" eaLnBrk="0" fontAlgn="base" hangingPunct="0">
        <a:spcBef>
          <a:spcPct val="0"/>
        </a:spcBef>
        <a:spcAft>
          <a:spcPct val="0"/>
        </a:spcAft>
        <a:defRPr sz="3500">
          <a:solidFill>
            <a:srgbClr val="FF0000"/>
          </a:solidFill>
          <a:effectLst>
            <a:outerShdw blurRad="38100" dist="38100" dir="2700000" algn="tl">
              <a:srgbClr val="C0C0C0"/>
            </a:outerShdw>
          </a:effectLst>
          <a:latin typeface="Arial" charset="0"/>
        </a:defRPr>
      </a:lvl2pPr>
      <a:lvl3pPr algn="ctr" defTabSz="873125" rtl="0" eaLnBrk="0" fontAlgn="base" hangingPunct="0">
        <a:spcBef>
          <a:spcPct val="0"/>
        </a:spcBef>
        <a:spcAft>
          <a:spcPct val="0"/>
        </a:spcAft>
        <a:defRPr sz="3500">
          <a:solidFill>
            <a:srgbClr val="FF0000"/>
          </a:solidFill>
          <a:effectLst>
            <a:outerShdw blurRad="38100" dist="38100" dir="2700000" algn="tl">
              <a:srgbClr val="C0C0C0"/>
            </a:outerShdw>
          </a:effectLst>
          <a:latin typeface="Arial" charset="0"/>
        </a:defRPr>
      </a:lvl3pPr>
      <a:lvl4pPr algn="ctr" defTabSz="873125" rtl="0" eaLnBrk="0" fontAlgn="base" hangingPunct="0">
        <a:spcBef>
          <a:spcPct val="0"/>
        </a:spcBef>
        <a:spcAft>
          <a:spcPct val="0"/>
        </a:spcAft>
        <a:defRPr sz="3500">
          <a:solidFill>
            <a:srgbClr val="FF0000"/>
          </a:solidFill>
          <a:effectLst>
            <a:outerShdw blurRad="38100" dist="38100" dir="2700000" algn="tl">
              <a:srgbClr val="C0C0C0"/>
            </a:outerShdw>
          </a:effectLst>
          <a:latin typeface="Arial" charset="0"/>
        </a:defRPr>
      </a:lvl4pPr>
      <a:lvl5pPr algn="ctr" defTabSz="873125" rtl="0" eaLnBrk="0" fontAlgn="base" hangingPunct="0">
        <a:spcBef>
          <a:spcPct val="0"/>
        </a:spcBef>
        <a:spcAft>
          <a:spcPct val="0"/>
        </a:spcAft>
        <a:defRPr sz="3500">
          <a:solidFill>
            <a:srgbClr val="FF0000"/>
          </a:solidFill>
          <a:effectLst>
            <a:outerShdw blurRad="38100" dist="38100" dir="2700000" algn="tl">
              <a:srgbClr val="C0C0C0"/>
            </a:outerShdw>
          </a:effectLst>
          <a:latin typeface="Arial" charset="0"/>
        </a:defRPr>
      </a:lvl5pPr>
      <a:lvl6pPr marL="457200" algn="ctr" defTabSz="873125" rtl="0" fontAlgn="base">
        <a:spcBef>
          <a:spcPct val="0"/>
        </a:spcBef>
        <a:spcAft>
          <a:spcPct val="0"/>
        </a:spcAft>
        <a:defRPr sz="3500">
          <a:solidFill>
            <a:srgbClr val="FF0000"/>
          </a:solidFill>
          <a:effectLst>
            <a:outerShdw blurRad="38100" dist="38100" dir="2700000" algn="tl">
              <a:srgbClr val="C0C0C0"/>
            </a:outerShdw>
          </a:effectLst>
          <a:latin typeface="Arial" charset="0"/>
        </a:defRPr>
      </a:lvl6pPr>
      <a:lvl7pPr marL="914400" algn="ctr" defTabSz="873125" rtl="0" fontAlgn="base">
        <a:spcBef>
          <a:spcPct val="0"/>
        </a:spcBef>
        <a:spcAft>
          <a:spcPct val="0"/>
        </a:spcAft>
        <a:defRPr sz="3500">
          <a:solidFill>
            <a:srgbClr val="FF0000"/>
          </a:solidFill>
          <a:effectLst>
            <a:outerShdw blurRad="38100" dist="38100" dir="2700000" algn="tl">
              <a:srgbClr val="C0C0C0"/>
            </a:outerShdw>
          </a:effectLst>
          <a:latin typeface="Arial" charset="0"/>
        </a:defRPr>
      </a:lvl7pPr>
      <a:lvl8pPr marL="1371600" algn="ctr" defTabSz="873125" rtl="0" fontAlgn="base">
        <a:spcBef>
          <a:spcPct val="0"/>
        </a:spcBef>
        <a:spcAft>
          <a:spcPct val="0"/>
        </a:spcAft>
        <a:defRPr sz="3500">
          <a:solidFill>
            <a:srgbClr val="FF0000"/>
          </a:solidFill>
          <a:effectLst>
            <a:outerShdw blurRad="38100" dist="38100" dir="2700000" algn="tl">
              <a:srgbClr val="C0C0C0"/>
            </a:outerShdw>
          </a:effectLst>
          <a:latin typeface="Arial" charset="0"/>
        </a:defRPr>
      </a:lvl8pPr>
      <a:lvl9pPr marL="1828800" algn="ctr" defTabSz="873125" rtl="0" fontAlgn="base">
        <a:spcBef>
          <a:spcPct val="0"/>
        </a:spcBef>
        <a:spcAft>
          <a:spcPct val="0"/>
        </a:spcAft>
        <a:defRPr sz="3500">
          <a:solidFill>
            <a:srgbClr val="FF0000"/>
          </a:solidFill>
          <a:effectLst>
            <a:outerShdw blurRad="38100" dist="38100" dir="2700000" algn="tl">
              <a:srgbClr val="C0C0C0"/>
            </a:outerShdw>
          </a:effectLst>
          <a:latin typeface="Arial" charset="0"/>
        </a:defRPr>
      </a:lvl9pPr>
    </p:titleStyle>
    <p:bodyStyle>
      <a:lvl1pPr marL="327025" indent="-327025" algn="l" defTabSz="873125" rtl="0" eaLnBrk="0" fontAlgn="base" hangingPunct="0">
        <a:spcBef>
          <a:spcPct val="20000"/>
        </a:spcBef>
        <a:spcAft>
          <a:spcPct val="0"/>
        </a:spcAft>
        <a:buChar char="•"/>
        <a:defRPr sz="3100">
          <a:solidFill>
            <a:schemeClr val="accent2"/>
          </a:solidFill>
          <a:latin typeface="+mn-lt"/>
          <a:ea typeface="+mn-ea"/>
          <a:cs typeface="+mn-cs"/>
        </a:defRPr>
      </a:lvl1pPr>
      <a:lvl2pPr marL="709613" indent="-273050" algn="l" defTabSz="873125" rtl="0" eaLnBrk="0" fontAlgn="base" hangingPunct="0">
        <a:spcBef>
          <a:spcPct val="20000"/>
        </a:spcBef>
        <a:spcAft>
          <a:spcPct val="0"/>
        </a:spcAft>
        <a:buChar char="–"/>
        <a:defRPr sz="2600">
          <a:solidFill>
            <a:schemeClr val="accent2"/>
          </a:solidFill>
          <a:latin typeface="+mn-lt"/>
        </a:defRPr>
      </a:lvl2pPr>
      <a:lvl3pPr marL="1090613" indent="-217488" algn="l" defTabSz="873125" rtl="0" eaLnBrk="0" fontAlgn="base" hangingPunct="0">
        <a:spcBef>
          <a:spcPct val="20000"/>
        </a:spcBef>
        <a:spcAft>
          <a:spcPct val="0"/>
        </a:spcAft>
        <a:buChar char="•"/>
        <a:defRPr sz="2300">
          <a:solidFill>
            <a:schemeClr val="accent2"/>
          </a:solidFill>
          <a:latin typeface="+mn-lt"/>
        </a:defRPr>
      </a:lvl3pPr>
      <a:lvl4pPr marL="1527175" indent="-217488" algn="l" defTabSz="873125" rtl="0" eaLnBrk="0" fontAlgn="base" hangingPunct="0">
        <a:spcBef>
          <a:spcPct val="20000"/>
        </a:spcBef>
        <a:spcAft>
          <a:spcPct val="0"/>
        </a:spcAft>
        <a:buChar char="–"/>
        <a:defRPr sz="1900">
          <a:solidFill>
            <a:schemeClr val="accent2"/>
          </a:solidFill>
          <a:latin typeface="+mn-lt"/>
        </a:defRPr>
      </a:lvl4pPr>
      <a:lvl5pPr marL="1963738" indent="-219075" algn="l" defTabSz="873125" rtl="0" eaLnBrk="0" fontAlgn="base" hangingPunct="0">
        <a:spcBef>
          <a:spcPct val="20000"/>
        </a:spcBef>
        <a:spcAft>
          <a:spcPct val="0"/>
        </a:spcAft>
        <a:buChar char="»"/>
        <a:defRPr sz="1900">
          <a:solidFill>
            <a:schemeClr val="accent2"/>
          </a:solidFill>
          <a:latin typeface="+mn-lt"/>
        </a:defRPr>
      </a:lvl5pPr>
      <a:lvl6pPr marL="2420938" indent="-219075" algn="l" defTabSz="873125" rtl="0" fontAlgn="base">
        <a:spcBef>
          <a:spcPct val="20000"/>
        </a:spcBef>
        <a:spcAft>
          <a:spcPct val="0"/>
        </a:spcAft>
        <a:buChar char="»"/>
        <a:defRPr sz="1900">
          <a:solidFill>
            <a:schemeClr val="accent2"/>
          </a:solidFill>
          <a:latin typeface="+mn-lt"/>
        </a:defRPr>
      </a:lvl6pPr>
      <a:lvl7pPr marL="2878138" indent="-219075" algn="l" defTabSz="873125" rtl="0" fontAlgn="base">
        <a:spcBef>
          <a:spcPct val="20000"/>
        </a:spcBef>
        <a:spcAft>
          <a:spcPct val="0"/>
        </a:spcAft>
        <a:buChar char="»"/>
        <a:defRPr sz="1900">
          <a:solidFill>
            <a:schemeClr val="accent2"/>
          </a:solidFill>
          <a:latin typeface="+mn-lt"/>
        </a:defRPr>
      </a:lvl7pPr>
      <a:lvl8pPr marL="3335338" indent="-219075" algn="l" defTabSz="873125" rtl="0" fontAlgn="base">
        <a:spcBef>
          <a:spcPct val="20000"/>
        </a:spcBef>
        <a:spcAft>
          <a:spcPct val="0"/>
        </a:spcAft>
        <a:buChar char="»"/>
        <a:defRPr sz="1900">
          <a:solidFill>
            <a:schemeClr val="accent2"/>
          </a:solidFill>
          <a:latin typeface="+mn-lt"/>
        </a:defRPr>
      </a:lvl8pPr>
      <a:lvl9pPr marL="3792538" indent="-219075" algn="l" defTabSz="873125" rtl="0" fontAlgn="base">
        <a:spcBef>
          <a:spcPct val="20000"/>
        </a:spcBef>
        <a:spcAft>
          <a:spcPct val="0"/>
        </a:spcAft>
        <a:buChar char="»"/>
        <a:defRPr sz="1900">
          <a:solidFill>
            <a:schemeClr val="accent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BD07879C-39E4-4F31-BD12-8FED13F6AE18}" type="datetimeFigureOut">
              <a:rPr lang="en-GB"/>
              <a:pPr>
                <a:defRPr/>
              </a:pPr>
              <a:t>16/02/2011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F0298970-0EDB-43E6-A9E1-B9CDD274A5C6}"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www.dcsf.gov.uk/primarycurriculumreview/"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70" name="Rectangle 6"/>
          <p:cNvSpPr>
            <a:spLocks noGrp="1" noChangeArrowheads="1"/>
          </p:cNvSpPr>
          <p:nvPr>
            <p:ph type="ctrTitle"/>
          </p:nvPr>
        </p:nvSpPr>
        <p:spPr>
          <a:xfrm>
            <a:off x="684213" y="1268413"/>
            <a:ext cx="7772400" cy="3529012"/>
          </a:xfrm>
        </p:spPr>
        <p:txBody>
          <a:bodyPr/>
          <a:lstStyle/>
          <a:p>
            <a:pPr defTabSz="914400" eaLnBrk="1" hangingPunct="1">
              <a:defRPr/>
            </a:pPr>
            <a:r>
              <a:rPr lang="en-GB" smtClean="0"/>
              <a:t>Enhancing Literacy through the use of ICT</a:t>
            </a:r>
            <a:br>
              <a:rPr lang="en-GB" smtClean="0"/>
            </a:br>
            <a:r>
              <a:rPr lang="en-GB" smtClean="0"/>
              <a:t/>
            </a:r>
            <a:br>
              <a:rPr lang="en-GB" smtClean="0"/>
            </a:br>
            <a:r>
              <a:rPr lang="en-GB" sz="2700" smtClean="0"/>
              <a:t>Links to film in the Primary Framework for Literacy</a:t>
            </a:r>
          </a:p>
        </p:txBody>
      </p:sp>
      <p:pic>
        <p:nvPicPr>
          <p:cNvPr id="3075" name="Picture 7" descr="j0300520"/>
          <p:cNvPicPr>
            <a:picLocks noChangeAspect="1" noChangeArrowheads="1" noCrop="1"/>
          </p:cNvPicPr>
          <p:nvPr/>
        </p:nvPicPr>
        <p:blipFill>
          <a:blip r:embed="rId3" cstate="print"/>
          <a:srcRect/>
          <a:stretch>
            <a:fillRect/>
          </a:stretch>
        </p:blipFill>
        <p:spPr bwMode="auto">
          <a:xfrm>
            <a:off x="6516688" y="4437063"/>
            <a:ext cx="1944687" cy="1673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6" name="Rectangle 8"/>
          <p:cNvSpPr>
            <a:spLocks noGrp="1" noChangeArrowheads="1"/>
          </p:cNvSpPr>
          <p:nvPr>
            <p:ph type="title"/>
          </p:nvPr>
        </p:nvSpPr>
        <p:spPr/>
        <p:txBody>
          <a:bodyPr/>
          <a:lstStyle/>
          <a:p>
            <a:pPr defTabSz="914400" eaLnBrk="1" hangingPunct="1">
              <a:defRPr/>
            </a:pPr>
            <a:r>
              <a:rPr lang="en-GB" sz="3100" smtClean="0"/>
              <a:t>Watch The Shirt Maker from</a:t>
            </a:r>
            <a:br>
              <a:rPr lang="en-GB" sz="3100" smtClean="0"/>
            </a:br>
            <a:r>
              <a:rPr lang="en-GB" sz="3100" smtClean="0"/>
              <a:t>the Primary Framework website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r>
              <a:rPr lang="en-GB" smtClean="0"/>
              <a:t>Film links in the new framework…</a:t>
            </a:r>
          </a:p>
        </p:txBody>
      </p:sp>
      <p:sp>
        <p:nvSpPr>
          <p:cNvPr id="13315" name="Rectangle 3"/>
          <p:cNvSpPr>
            <a:spLocks noGrp="1" noChangeArrowheads="1"/>
          </p:cNvSpPr>
          <p:nvPr>
            <p:ph type="body" idx="1"/>
          </p:nvPr>
        </p:nvSpPr>
        <p:spPr>
          <a:xfrm>
            <a:off x="322263" y="1484313"/>
            <a:ext cx="8402637" cy="4556125"/>
          </a:xfrm>
        </p:spPr>
        <p:txBody>
          <a:bodyPr/>
          <a:lstStyle/>
          <a:p>
            <a:pPr eaLnBrk="1" hangingPunct="1"/>
            <a:r>
              <a:rPr lang="en-GB" smtClean="0"/>
              <a:t>Think about progression and prior learning</a:t>
            </a:r>
          </a:p>
          <a:p>
            <a:pPr eaLnBrk="1" hangingPunct="1"/>
            <a:endParaRPr lang="en-GB" smtClean="0"/>
          </a:p>
          <a:p>
            <a:pPr eaLnBrk="1" hangingPunct="1">
              <a:buFontTx/>
              <a:buNone/>
            </a:pPr>
            <a:endParaRPr lang="en-GB" smtClean="0"/>
          </a:p>
        </p:txBody>
      </p:sp>
      <p:sp>
        <p:nvSpPr>
          <p:cNvPr id="13316" name="AutoShape 4"/>
          <p:cNvSpPr>
            <a:spLocks noChangeArrowheads="1"/>
          </p:cNvSpPr>
          <p:nvPr/>
        </p:nvSpPr>
        <p:spPr bwMode="auto">
          <a:xfrm>
            <a:off x="323850" y="4149725"/>
            <a:ext cx="2735263" cy="1511300"/>
          </a:xfrm>
          <a:prstGeom prst="wedgeRoundRectCallout">
            <a:avLst>
              <a:gd name="adj1" fmla="val -43750"/>
              <a:gd name="adj2" fmla="val 70000"/>
              <a:gd name="adj3" fmla="val 16667"/>
            </a:avLst>
          </a:prstGeom>
          <a:solidFill>
            <a:schemeClr val="accent1"/>
          </a:solidFill>
          <a:ln w="9525">
            <a:solidFill>
              <a:schemeClr val="tx1"/>
            </a:solidFill>
            <a:miter lim="800000"/>
            <a:headEnd/>
            <a:tailEnd/>
          </a:ln>
        </p:spPr>
        <p:txBody>
          <a:bodyPr/>
          <a:lstStyle/>
          <a:p>
            <a:pPr algn="ctr"/>
            <a:r>
              <a:rPr lang="en-GB" sz="2800"/>
              <a:t>Cross curricular opportunities</a:t>
            </a:r>
          </a:p>
        </p:txBody>
      </p:sp>
      <p:sp>
        <p:nvSpPr>
          <p:cNvPr id="13317" name="AutoShape 6"/>
          <p:cNvSpPr>
            <a:spLocks noChangeArrowheads="1"/>
          </p:cNvSpPr>
          <p:nvPr/>
        </p:nvSpPr>
        <p:spPr bwMode="auto">
          <a:xfrm>
            <a:off x="250825" y="2133600"/>
            <a:ext cx="2735263" cy="1511300"/>
          </a:xfrm>
          <a:prstGeom prst="wedgeRoundRectCallout">
            <a:avLst>
              <a:gd name="adj1" fmla="val -52903"/>
              <a:gd name="adj2" fmla="val 69958"/>
              <a:gd name="adj3" fmla="val 16667"/>
            </a:avLst>
          </a:prstGeom>
          <a:solidFill>
            <a:schemeClr val="accent1"/>
          </a:solidFill>
          <a:ln w="9525">
            <a:solidFill>
              <a:schemeClr val="tx1"/>
            </a:solidFill>
            <a:miter lim="800000"/>
            <a:headEnd/>
            <a:tailEnd/>
          </a:ln>
        </p:spPr>
        <p:txBody>
          <a:bodyPr/>
          <a:lstStyle/>
          <a:p>
            <a:pPr algn="ctr"/>
            <a:r>
              <a:rPr lang="en-GB" sz="2800"/>
              <a:t>Children’s own use of video cameras</a:t>
            </a:r>
          </a:p>
        </p:txBody>
      </p:sp>
      <p:sp>
        <p:nvSpPr>
          <p:cNvPr id="13318" name="AutoShape 7"/>
          <p:cNvSpPr>
            <a:spLocks noChangeArrowheads="1"/>
          </p:cNvSpPr>
          <p:nvPr/>
        </p:nvSpPr>
        <p:spPr bwMode="auto">
          <a:xfrm>
            <a:off x="3132138" y="2133600"/>
            <a:ext cx="2735262" cy="1511300"/>
          </a:xfrm>
          <a:prstGeom prst="wedgeRoundRectCallout">
            <a:avLst>
              <a:gd name="adj1" fmla="val -43750"/>
              <a:gd name="adj2" fmla="val 70000"/>
              <a:gd name="adj3" fmla="val 16667"/>
            </a:avLst>
          </a:prstGeom>
          <a:solidFill>
            <a:schemeClr val="accent1"/>
          </a:solidFill>
          <a:ln w="9525">
            <a:solidFill>
              <a:schemeClr val="tx1"/>
            </a:solidFill>
            <a:miter lim="800000"/>
            <a:headEnd/>
            <a:tailEnd/>
          </a:ln>
        </p:spPr>
        <p:txBody>
          <a:bodyPr/>
          <a:lstStyle/>
          <a:p>
            <a:pPr algn="ctr"/>
            <a:r>
              <a:rPr lang="en-GB" sz="2800"/>
              <a:t>Web based resources</a:t>
            </a:r>
          </a:p>
        </p:txBody>
      </p:sp>
      <p:sp>
        <p:nvSpPr>
          <p:cNvPr id="13319" name="AutoShape 8"/>
          <p:cNvSpPr>
            <a:spLocks noChangeArrowheads="1"/>
          </p:cNvSpPr>
          <p:nvPr/>
        </p:nvSpPr>
        <p:spPr bwMode="auto">
          <a:xfrm>
            <a:off x="6084888" y="2133600"/>
            <a:ext cx="2735262" cy="1511300"/>
          </a:xfrm>
          <a:prstGeom prst="wedgeRoundRectCallout">
            <a:avLst>
              <a:gd name="adj1" fmla="val -43750"/>
              <a:gd name="adj2" fmla="val 70000"/>
              <a:gd name="adj3" fmla="val 16667"/>
            </a:avLst>
          </a:prstGeom>
          <a:solidFill>
            <a:schemeClr val="accent1"/>
          </a:solidFill>
          <a:ln w="9525">
            <a:solidFill>
              <a:schemeClr val="tx1"/>
            </a:solidFill>
            <a:miter lim="800000"/>
            <a:headEnd/>
            <a:tailEnd/>
          </a:ln>
        </p:spPr>
        <p:txBody>
          <a:bodyPr/>
          <a:lstStyle/>
          <a:p>
            <a:pPr algn="ctr"/>
            <a:r>
              <a:rPr lang="en-GB" sz="2800"/>
              <a:t>DVDs, videos</a:t>
            </a:r>
          </a:p>
        </p:txBody>
      </p:sp>
      <p:sp>
        <p:nvSpPr>
          <p:cNvPr id="13320" name="AutoShape 9"/>
          <p:cNvSpPr>
            <a:spLocks noChangeArrowheads="1"/>
          </p:cNvSpPr>
          <p:nvPr/>
        </p:nvSpPr>
        <p:spPr bwMode="auto">
          <a:xfrm>
            <a:off x="3203575" y="4149725"/>
            <a:ext cx="2735263" cy="1511300"/>
          </a:xfrm>
          <a:prstGeom prst="wedgeRoundRectCallout">
            <a:avLst>
              <a:gd name="adj1" fmla="val -43750"/>
              <a:gd name="adj2" fmla="val 70000"/>
              <a:gd name="adj3" fmla="val 16667"/>
            </a:avLst>
          </a:prstGeom>
          <a:solidFill>
            <a:schemeClr val="accent1"/>
          </a:solidFill>
          <a:ln w="9525">
            <a:solidFill>
              <a:schemeClr val="tx1"/>
            </a:solidFill>
            <a:miter lim="800000"/>
            <a:headEnd/>
            <a:tailEnd/>
          </a:ln>
        </p:spPr>
        <p:txBody>
          <a:bodyPr/>
          <a:lstStyle/>
          <a:p>
            <a:pPr algn="ctr"/>
            <a:r>
              <a:rPr lang="en-GB" sz="2000"/>
              <a:t>TV programmes, adverts, scripted / non-scripted broadcasts</a:t>
            </a:r>
          </a:p>
        </p:txBody>
      </p:sp>
      <p:sp>
        <p:nvSpPr>
          <p:cNvPr id="13321" name="AutoShape 10"/>
          <p:cNvSpPr>
            <a:spLocks noChangeArrowheads="1"/>
          </p:cNvSpPr>
          <p:nvPr/>
        </p:nvSpPr>
        <p:spPr bwMode="auto">
          <a:xfrm>
            <a:off x="6084888" y="4076700"/>
            <a:ext cx="2735262" cy="1511300"/>
          </a:xfrm>
          <a:prstGeom prst="wedgeRoundRectCallout">
            <a:avLst>
              <a:gd name="adj1" fmla="val -46343"/>
              <a:gd name="adj2" fmla="val 69958"/>
              <a:gd name="adj3" fmla="val 16667"/>
            </a:avLst>
          </a:prstGeom>
          <a:solidFill>
            <a:schemeClr val="accent1"/>
          </a:solidFill>
          <a:ln w="9525">
            <a:solidFill>
              <a:schemeClr val="tx1"/>
            </a:solidFill>
            <a:miter lim="800000"/>
            <a:headEnd/>
            <a:tailEnd/>
          </a:ln>
        </p:spPr>
        <p:txBody>
          <a:bodyPr/>
          <a:lstStyle/>
          <a:p>
            <a:pPr algn="ctr"/>
            <a:r>
              <a:rPr lang="en-GB" sz="2800"/>
              <a:t>Film trailers, voice-overs,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GB" smtClean="0"/>
              <a:t>Activity</a:t>
            </a:r>
          </a:p>
        </p:txBody>
      </p:sp>
      <p:sp>
        <p:nvSpPr>
          <p:cNvPr id="14339" name="Rectangle 3"/>
          <p:cNvSpPr>
            <a:spLocks noGrp="1" noChangeArrowheads="1"/>
          </p:cNvSpPr>
          <p:nvPr>
            <p:ph type="body" idx="1"/>
          </p:nvPr>
        </p:nvSpPr>
        <p:spPr>
          <a:xfrm>
            <a:off x="0" y="1484313"/>
            <a:ext cx="9144000" cy="4556125"/>
          </a:xfrm>
        </p:spPr>
        <p:txBody>
          <a:bodyPr/>
          <a:lstStyle/>
          <a:p>
            <a:pPr eaLnBrk="1" hangingPunct="1">
              <a:buFontTx/>
              <a:buNone/>
            </a:pPr>
            <a:r>
              <a:rPr lang="en-GB" sz="3200" smtClean="0"/>
              <a:t>	Talk about the characteristics of the ‘shared territory’ between traditional literacy and film:</a:t>
            </a:r>
          </a:p>
          <a:p>
            <a:pPr eaLnBrk="1" hangingPunct="1"/>
            <a:r>
              <a:rPr lang="en-GB" sz="3200" smtClean="0"/>
              <a:t>Characters</a:t>
            </a:r>
          </a:p>
          <a:p>
            <a:pPr eaLnBrk="1" hangingPunct="1"/>
            <a:r>
              <a:rPr lang="en-GB" sz="3200" smtClean="0"/>
              <a:t>Events</a:t>
            </a:r>
          </a:p>
          <a:p>
            <a:pPr eaLnBrk="1" hangingPunct="1"/>
            <a:r>
              <a:rPr lang="en-GB" sz="3200" smtClean="0"/>
              <a:t>Settings</a:t>
            </a:r>
          </a:p>
          <a:p>
            <a:pPr eaLnBrk="1" hangingPunct="1"/>
            <a:r>
              <a:rPr lang="en-GB" sz="3200" smtClean="0"/>
              <a:t>Director/writer</a:t>
            </a:r>
          </a:p>
          <a:p>
            <a:pPr eaLnBrk="1" hangingPunct="1"/>
            <a:r>
              <a:rPr lang="en-GB" sz="3200" smtClean="0"/>
              <a:t>Narrative / informative</a:t>
            </a:r>
          </a:p>
          <a:p>
            <a:pPr eaLnBrk="1" hangingPunct="1"/>
            <a:r>
              <a:rPr lang="en-GB" sz="3200" smtClean="0"/>
              <a:t>Realism </a:t>
            </a:r>
          </a:p>
          <a:p>
            <a:pPr eaLnBrk="1" hangingPunct="1">
              <a:buFontTx/>
              <a:buNone/>
            </a:pPr>
            <a:endParaRPr lang="en-GB" sz="320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GB" sz="3100" dirty="0" smtClean="0"/>
              <a:t>Developing the language of film</a:t>
            </a:r>
            <a:br>
              <a:rPr lang="en-GB" sz="3100" dirty="0" smtClean="0"/>
            </a:br>
            <a:r>
              <a:rPr lang="en-GB" sz="3100" dirty="0" smtClean="0"/>
              <a:t>Year 3 narrative unit 1</a:t>
            </a:r>
          </a:p>
        </p:txBody>
      </p:sp>
      <p:sp>
        <p:nvSpPr>
          <p:cNvPr id="15363" name="AutoShape 5"/>
          <p:cNvSpPr>
            <a:spLocks noChangeArrowheads="1"/>
          </p:cNvSpPr>
          <p:nvPr/>
        </p:nvSpPr>
        <p:spPr bwMode="auto">
          <a:xfrm>
            <a:off x="250825" y="1341438"/>
            <a:ext cx="8569325" cy="4895850"/>
          </a:xfrm>
          <a:prstGeom prst="irregularSeal1">
            <a:avLst/>
          </a:prstGeom>
          <a:solidFill>
            <a:srgbClr val="CCFFCC"/>
          </a:solidFill>
          <a:ln w="9525">
            <a:solidFill>
              <a:schemeClr val="tx1"/>
            </a:solidFill>
            <a:miter lim="800000"/>
            <a:headEnd/>
            <a:tailEnd/>
          </a:ln>
        </p:spPr>
        <p:txBody>
          <a:bodyPr wrap="none" anchor="ctr"/>
          <a:lstStyle/>
          <a:p>
            <a:pPr algn="ctr"/>
            <a:r>
              <a:rPr lang="en-GB" sz="3200" b="1"/>
              <a:t>Read through the unit</a:t>
            </a:r>
          </a:p>
          <a:p>
            <a:pPr algn="ctr"/>
            <a:r>
              <a:rPr lang="en-GB" sz="3200" b="1"/>
              <a:t> and highlight the</a:t>
            </a:r>
          </a:p>
          <a:p>
            <a:pPr algn="ctr"/>
            <a:r>
              <a:rPr lang="en-GB" sz="3200" b="1"/>
              <a:t>film specific references.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en-GB" sz="3100" smtClean="0"/>
              <a:t>The language of film:</a:t>
            </a:r>
            <a:br>
              <a:rPr lang="en-GB" sz="3100" smtClean="0"/>
            </a:br>
            <a:r>
              <a:rPr lang="en-GB" sz="3100" smtClean="0"/>
              <a:t>The C’s and S’s</a:t>
            </a:r>
          </a:p>
        </p:txBody>
      </p:sp>
      <p:sp>
        <p:nvSpPr>
          <p:cNvPr id="16387" name="Rectangle 3"/>
          <p:cNvSpPr>
            <a:spLocks noGrp="1" noChangeArrowheads="1"/>
          </p:cNvSpPr>
          <p:nvPr>
            <p:ph type="body" sz="half" idx="1"/>
          </p:nvPr>
        </p:nvSpPr>
        <p:spPr/>
        <p:txBody>
          <a:bodyPr/>
          <a:lstStyle/>
          <a:p>
            <a:pPr eaLnBrk="1" hangingPunct="1">
              <a:lnSpc>
                <a:spcPct val="90000"/>
              </a:lnSpc>
            </a:pPr>
            <a:r>
              <a:rPr lang="en-GB" sz="5000" smtClean="0"/>
              <a:t>Character</a:t>
            </a:r>
          </a:p>
          <a:p>
            <a:pPr eaLnBrk="1" hangingPunct="1">
              <a:lnSpc>
                <a:spcPct val="90000"/>
              </a:lnSpc>
            </a:pPr>
            <a:r>
              <a:rPr lang="en-GB" sz="5000" smtClean="0"/>
              <a:t>Colour</a:t>
            </a:r>
          </a:p>
          <a:p>
            <a:pPr eaLnBrk="1" hangingPunct="1">
              <a:lnSpc>
                <a:spcPct val="90000"/>
              </a:lnSpc>
            </a:pPr>
            <a:r>
              <a:rPr lang="en-GB" sz="5000" smtClean="0"/>
              <a:t>Composition</a:t>
            </a:r>
          </a:p>
          <a:p>
            <a:pPr eaLnBrk="1" hangingPunct="1">
              <a:lnSpc>
                <a:spcPct val="90000"/>
              </a:lnSpc>
            </a:pPr>
            <a:r>
              <a:rPr lang="en-GB" sz="5000" smtClean="0"/>
              <a:t>Camera angle</a:t>
            </a:r>
          </a:p>
        </p:txBody>
      </p:sp>
      <p:sp>
        <p:nvSpPr>
          <p:cNvPr id="16388" name="Rectangle 4"/>
          <p:cNvSpPr>
            <a:spLocks noGrp="1" noChangeArrowheads="1"/>
          </p:cNvSpPr>
          <p:nvPr>
            <p:ph type="body" sz="half" idx="2"/>
          </p:nvPr>
        </p:nvSpPr>
        <p:spPr/>
        <p:txBody>
          <a:bodyPr/>
          <a:lstStyle/>
          <a:p>
            <a:pPr eaLnBrk="1" hangingPunct="1"/>
            <a:r>
              <a:rPr lang="en-GB" sz="4600" smtClean="0"/>
              <a:t>Setting</a:t>
            </a:r>
          </a:p>
          <a:p>
            <a:pPr eaLnBrk="1" hangingPunct="1"/>
            <a:r>
              <a:rPr lang="en-GB" sz="4600" smtClean="0"/>
              <a:t>Sequence</a:t>
            </a:r>
          </a:p>
          <a:p>
            <a:pPr eaLnBrk="1" hangingPunct="1"/>
            <a:r>
              <a:rPr lang="en-GB" sz="4600" smtClean="0"/>
              <a:t>Symbol</a:t>
            </a:r>
          </a:p>
          <a:p>
            <a:pPr eaLnBrk="1" hangingPunct="1"/>
            <a:r>
              <a:rPr lang="en-GB" sz="4600" smtClean="0"/>
              <a:t>Sound</a:t>
            </a:r>
          </a:p>
          <a:p>
            <a:pPr eaLnBrk="1" hangingPunct="1"/>
            <a:r>
              <a:rPr lang="en-GB" sz="4600" smtClean="0"/>
              <a:t>Story</a:t>
            </a:r>
          </a:p>
          <a:p>
            <a:pPr eaLnBrk="1" hangingPunct="1"/>
            <a:endParaRPr lang="en-GB" sz="460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322263" y="817563"/>
            <a:ext cx="8377237" cy="1316037"/>
          </a:xfrm>
        </p:spPr>
        <p:txBody>
          <a:bodyPr/>
          <a:lstStyle/>
          <a:p>
            <a:pPr eaLnBrk="1" hangingPunct="1">
              <a:defRPr/>
            </a:pPr>
            <a:r>
              <a:rPr lang="en-GB" sz="4400" b="1" smtClean="0"/>
              <a:t>Enhancing Literacy </a:t>
            </a:r>
            <a:br>
              <a:rPr lang="en-GB" sz="4400" b="1" smtClean="0"/>
            </a:br>
            <a:r>
              <a:rPr lang="en-GB" sz="4400" b="1" smtClean="0"/>
              <a:t>through the use of ICT</a:t>
            </a:r>
          </a:p>
        </p:txBody>
      </p:sp>
      <p:sp>
        <p:nvSpPr>
          <p:cNvPr id="18435" name="Rectangle 3"/>
          <p:cNvSpPr>
            <a:spLocks noGrp="1" noChangeArrowheads="1"/>
          </p:cNvSpPr>
          <p:nvPr>
            <p:ph type="body" idx="1"/>
          </p:nvPr>
        </p:nvSpPr>
        <p:spPr>
          <a:xfrm>
            <a:off x="395288" y="2420938"/>
            <a:ext cx="8402637" cy="3906837"/>
          </a:xfrm>
        </p:spPr>
        <p:txBody>
          <a:bodyPr/>
          <a:lstStyle/>
          <a:p>
            <a:pPr eaLnBrk="1" hangingPunct="1">
              <a:buFontTx/>
              <a:buNone/>
            </a:pPr>
            <a:r>
              <a:rPr lang="en-GB" sz="3200" i="1" smtClean="0"/>
              <a:t>	Further development is needed to ensure that the use of ICT moves from teachers’ use, as a simple whole class teaching tool, to children’s use and application in their own learning.  (Ofsted)</a:t>
            </a:r>
          </a:p>
          <a:p>
            <a:pPr eaLnBrk="1" hangingPunct="1">
              <a:buFontTx/>
              <a:buNone/>
            </a:pPr>
            <a:endParaRPr lang="en-GB" sz="3200" smtClean="0"/>
          </a:p>
          <a:p>
            <a:pPr eaLnBrk="1" hangingPunct="1">
              <a:buFontTx/>
              <a:buNone/>
            </a:pPr>
            <a:endParaRPr lang="en-GB" sz="3200" smtClean="0"/>
          </a:p>
          <a:p>
            <a:pPr eaLnBrk="1" hangingPunct="1">
              <a:buFontTx/>
              <a:buNone/>
            </a:pPr>
            <a:endParaRPr lang="en-GB" sz="3200" smtClean="0"/>
          </a:p>
          <a:p>
            <a:pPr eaLnBrk="1" hangingPunct="1">
              <a:buFontTx/>
              <a:buNone/>
            </a:pPr>
            <a:endParaRPr lang="en-GB" sz="3200" smtClean="0"/>
          </a:p>
          <a:p>
            <a:pPr eaLnBrk="1" hangingPunct="1">
              <a:buFontTx/>
              <a:buNone/>
            </a:pPr>
            <a:endParaRPr lang="en-GB" sz="32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defRPr/>
            </a:pPr>
            <a:r>
              <a:rPr lang="en-GB" smtClean="0"/>
              <a:t>Pace and progression</a:t>
            </a:r>
          </a:p>
        </p:txBody>
      </p:sp>
      <p:sp>
        <p:nvSpPr>
          <p:cNvPr id="19459" name="Rectangle 3"/>
          <p:cNvSpPr>
            <a:spLocks noGrp="1" noChangeArrowheads="1"/>
          </p:cNvSpPr>
          <p:nvPr>
            <p:ph type="body" idx="1"/>
          </p:nvPr>
        </p:nvSpPr>
        <p:spPr/>
        <p:txBody>
          <a:bodyPr/>
          <a:lstStyle/>
          <a:p>
            <a:pPr eaLnBrk="1" hangingPunct="1"/>
            <a:r>
              <a:rPr lang="en-GB" smtClean="0"/>
              <a:t>Building on prior learning.</a:t>
            </a:r>
          </a:p>
          <a:p>
            <a:pPr eaLnBrk="1" hangingPunct="1">
              <a:buFontTx/>
              <a:buNone/>
            </a:pPr>
            <a:endParaRPr lang="en-GB" smtClean="0"/>
          </a:p>
        </p:txBody>
      </p:sp>
      <p:sp>
        <p:nvSpPr>
          <p:cNvPr id="19460" name="AutoShape 4"/>
          <p:cNvSpPr>
            <a:spLocks noChangeArrowheads="1"/>
          </p:cNvSpPr>
          <p:nvPr/>
        </p:nvSpPr>
        <p:spPr bwMode="auto">
          <a:xfrm>
            <a:off x="684213" y="2708275"/>
            <a:ext cx="3959225" cy="2808288"/>
          </a:xfrm>
          <a:prstGeom prst="cloudCallout">
            <a:avLst>
              <a:gd name="adj1" fmla="val -43750"/>
              <a:gd name="adj2" fmla="val 70000"/>
            </a:avLst>
          </a:prstGeom>
          <a:solidFill>
            <a:srgbClr val="CCFFCC"/>
          </a:solidFill>
          <a:ln w="9525">
            <a:solidFill>
              <a:schemeClr val="tx1"/>
            </a:solidFill>
            <a:round/>
            <a:headEnd/>
            <a:tailEnd/>
          </a:ln>
        </p:spPr>
        <p:txBody>
          <a:bodyPr/>
          <a:lstStyle/>
          <a:p>
            <a:pPr algn="ctr"/>
            <a:r>
              <a:rPr lang="en-GB" sz="3600"/>
              <a:t>What can children already do?</a:t>
            </a:r>
          </a:p>
        </p:txBody>
      </p:sp>
      <p:sp>
        <p:nvSpPr>
          <p:cNvPr id="19461" name="AutoShape 5"/>
          <p:cNvSpPr>
            <a:spLocks noChangeArrowheads="1"/>
          </p:cNvSpPr>
          <p:nvPr/>
        </p:nvSpPr>
        <p:spPr bwMode="auto">
          <a:xfrm>
            <a:off x="4643438" y="2349500"/>
            <a:ext cx="3959225" cy="2808288"/>
          </a:xfrm>
          <a:prstGeom prst="cloudCallout">
            <a:avLst>
              <a:gd name="adj1" fmla="val -39417"/>
              <a:gd name="adj2" fmla="val 77472"/>
            </a:avLst>
          </a:prstGeom>
          <a:solidFill>
            <a:srgbClr val="CCFFCC"/>
          </a:solidFill>
          <a:ln w="9525">
            <a:solidFill>
              <a:schemeClr val="tx1"/>
            </a:solidFill>
            <a:round/>
            <a:headEnd/>
            <a:tailEnd/>
          </a:ln>
        </p:spPr>
        <p:txBody>
          <a:bodyPr/>
          <a:lstStyle/>
          <a:p>
            <a:pPr algn="ctr"/>
            <a:r>
              <a:rPr lang="en-GB" sz="3600"/>
              <a:t>What have they done before?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0" y="0"/>
            <a:ext cx="8377238" cy="673100"/>
          </a:xfrm>
        </p:spPr>
        <p:txBody>
          <a:bodyPr/>
          <a:lstStyle/>
          <a:p>
            <a:pPr eaLnBrk="1" hangingPunct="1">
              <a:defRPr/>
            </a:pPr>
            <a:r>
              <a:rPr lang="en-GB" smtClean="0"/>
              <a:t>Film references at KS2 </a:t>
            </a:r>
          </a:p>
        </p:txBody>
      </p:sp>
      <p:sp>
        <p:nvSpPr>
          <p:cNvPr id="20483" name="Rectangle 8"/>
          <p:cNvSpPr>
            <a:spLocks noGrp="1" noChangeArrowheads="1"/>
          </p:cNvSpPr>
          <p:nvPr>
            <p:ph type="body" sz="half" idx="1"/>
          </p:nvPr>
        </p:nvSpPr>
        <p:spPr>
          <a:xfrm>
            <a:off x="250825" y="836613"/>
            <a:ext cx="4124325" cy="1919287"/>
          </a:xfrm>
        </p:spPr>
        <p:txBody>
          <a:bodyPr/>
          <a:lstStyle/>
          <a:p>
            <a:pPr algn="ctr" eaLnBrk="1" hangingPunct="1">
              <a:lnSpc>
                <a:spcPct val="80000"/>
              </a:lnSpc>
              <a:buFontTx/>
              <a:buNone/>
            </a:pPr>
            <a:r>
              <a:rPr lang="en-GB" sz="2000" b="1" u="sng" smtClean="0"/>
              <a:t>Year 3</a:t>
            </a:r>
          </a:p>
          <a:p>
            <a:pPr eaLnBrk="1" hangingPunct="1">
              <a:lnSpc>
                <a:spcPct val="80000"/>
              </a:lnSpc>
            </a:pPr>
            <a:r>
              <a:rPr lang="en-GB" sz="2000" smtClean="0"/>
              <a:t>DVD</a:t>
            </a:r>
          </a:p>
          <a:p>
            <a:pPr eaLnBrk="1" hangingPunct="1">
              <a:lnSpc>
                <a:spcPct val="80000"/>
              </a:lnSpc>
            </a:pPr>
            <a:r>
              <a:rPr lang="en-GB" sz="2000" smtClean="0"/>
              <a:t>Broadcast information linked to another curriculum area</a:t>
            </a:r>
          </a:p>
          <a:p>
            <a:pPr eaLnBrk="1" hangingPunct="1">
              <a:lnSpc>
                <a:spcPct val="80000"/>
              </a:lnSpc>
            </a:pPr>
            <a:r>
              <a:rPr lang="en-GB" sz="2000" smtClean="0"/>
              <a:t>Instructional “Make and do” programmes</a:t>
            </a:r>
          </a:p>
        </p:txBody>
      </p:sp>
      <p:sp>
        <p:nvSpPr>
          <p:cNvPr id="20484" name="Rectangle 9"/>
          <p:cNvSpPr>
            <a:spLocks noGrp="1" noChangeArrowheads="1"/>
          </p:cNvSpPr>
          <p:nvPr>
            <p:ph type="body" sz="half" idx="2"/>
          </p:nvPr>
        </p:nvSpPr>
        <p:spPr>
          <a:xfrm>
            <a:off x="4572000" y="765175"/>
            <a:ext cx="4125913" cy="2447925"/>
          </a:xfrm>
        </p:spPr>
        <p:txBody>
          <a:bodyPr/>
          <a:lstStyle/>
          <a:p>
            <a:pPr algn="ctr" eaLnBrk="1" hangingPunct="1">
              <a:lnSpc>
                <a:spcPct val="80000"/>
              </a:lnSpc>
              <a:buFontTx/>
              <a:buNone/>
            </a:pPr>
            <a:r>
              <a:rPr lang="en-GB" sz="2000" b="1" u="sng" smtClean="0"/>
              <a:t>Year 4</a:t>
            </a:r>
          </a:p>
          <a:p>
            <a:pPr eaLnBrk="1" hangingPunct="1">
              <a:lnSpc>
                <a:spcPct val="80000"/>
              </a:lnSpc>
            </a:pPr>
            <a:r>
              <a:rPr lang="en-GB" sz="2000" smtClean="0"/>
              <a:t>TV or video clip showing a dilemma.  How music, images and words create atmosphere and mood</a:t>
            </a:r>
          </a:p>
          <a:p>
            <a:pPr eaLnBrk="1" hangingPunct="1">
              <a:lnSpc>
                <a:spcPct val="80000"/>
              </a:lnSpc>
            </a:pPr>
            <a:r>
              <a:rPr lang="en-GB" sz="2000" smtClean="0"/>
              <a:t>Use ICT to record own plays</a:t>
            </a:r>
          </a:p>
          <a:p>
            <a:pPr eaLnBrk="1" hangingPunct="1">
              <a:lnSpc>
                <a:spcPct val="80000"/>
              </a:lnSpc>
            </a:pPr>
            <a:r>
              <a:rPr lang="en-GB" sz="2000" smtClean="0"/>
              <a:t>Superhero extract for newspaper reports</a:t>
            </a:r>
          </a:p>
          <a:p>
            <a:pPr eaLnBrk="1" hangingPunct="1">
              <a:lnSpc>
                <a:spcPct val="80000"/>
              </a:lnSpc>
            </a:pPr>
            <a:r>
              <a:rPr lang="en-GB" sz="2000" smtClean="0"/>
              <a:t>The Shirt Maker</a:t>
            </a:r>
          </a:p>
          <a:p>
            <a:pPr eaLnBrk="1" hangingPunct="1">
              <a:lnSpc>
                <a:spcPct val="80000"/>
              </a:lnSpc>
            </a:pPr>
            <a:r>
              <a:rPr lang="en-GB" sz="2000" smtClean="0"/>
              <a:t>Film trailers</a:t>
            </a:r>
          </a:p>
          <a:p>
            <a:pPr eaLnBrk="1" hangingPunct="1">
              <a:lnSpc>
                <a:spcPct val="80000"/>
              </a:lnSpc>
            </a:pPr>
            <a:endParaRPr lang="en-GB" sz="2000" smtClean="0"/>
          </a:p>
          <a:p>
            <a:pPr eaLnBrk="1" hangingPunct="1">
              <a:lnSpc>
                <a:spcPct val="80000"/>
              </a:lnSpc>
            </a:pPr>
            <a:endParaRPr lang="en-GB" sz="2000" smtClean="0"/>
          </a:p>
        </p:txBody>
      </p:sp>
      <p:sp>
        <p:nvSpPr>
          <p:cNvPr id="20485" name="Rectangle 11"/>
          <p:cNvSpPr>
            <a:spLocks noChangeArrowheads="1"/>
          </p:cNvSpPr>
          <p:nvPr/>
        </p:nvSpPr>
        <p:spPr bwMode="auto">
          <a:xfrm>
            <a:off x="395288" y="3716338"/>
            <a:ext cx="4124325" cy="1919287"/>
          </a:xfrm>
          <a:prstGeom prst="rect">
            <a:avLst/>
          </a:prstGeom>
          <a:noFill/>
          <a:ln w="9525">
            <a:noFill/>
            <a:miter lim="800000"/>
            <a:headEnd/>
            <a:tailEnd/>
          </a:ln>
        </p:spPr>
        <p:txBody>
          <a:bodyPr lIns="70281" tIns="35141" rIns="70281" bIns="35141"/>
          <a:lstStyle/>
          <a:p>
            <a:pPr marL="342900" indent="-342900" algn="ctr" eaLnBrk="1" hangingPunct="1">
              <a:spcBef>
                <a:spcPct val="20000"/>
              </a:spcBef>
            </a:pPr>
            <a:r>
              <a:rPr lang="en-GB" sz="2000" b="1" u="sng">
                <a:solidFill>
                  <a:schemeClr val="accent2"/>
                </a:solidFill>
              </a:rPr>
              <a:t>Year 5</a:t>
            </a:r>
          </a:p>
          <a:p>
            <a:pPr marL="342900" indent="-342900" eaLnBrk="1" hangingPunct="1">
              <a:spcBef>
                <a:spcPct val="20000"/>
              </a:spcBef>
              <a:buFontTx/>
              <a:buChar char="•"/>
            </a:pPr>
            <a:r>
              <a:rPr lang="en-GB" sz="2000">
                <a:solidFill>
                  <a:schemeClr val="accent2"/>
                </a:solidFill>
              </a:rPr>
              <a:t>Castle Attack – oral storytelling </a:t>
            </a:r>
          </a:p>
          <a:p>
            <a:pPr marL="342900" indent="-342900" eaLnBrk="1" hangingPunct="1">
              <a:spcBef>
                <a:spcPct val="20000"/>
              </a:spcBef>
              <a:buFontTx/>
              <a:buChar char="•"/>
            </a:pPr>
            <a:r>
              <a:rPr lang="en-GB" sz="2000">
                <a:solidFill>
                  <a:schemeClr val="accent2"/>
                </a:solidFill>
              </a:rPr>
              <a:t>The Piano – film narrative</a:t>
            </a:r>
          </a:p>
          <a:p>
            <a:pPr marL="342900" indent="-342900" eaLnBrk="1" hangingPunct="1">
              <a:spcBef>
                <a:spcPct val="20000"/>
              </a:spcBef>
              <a:buFontTx/>
              <a:buChar char="•"/>
            </a:pPr>
            <a:r>
              <a:rPr lang="en-GB" sz="2000">
                <a:solidFill>
                  <a:schemeClr val="accent2"/>
                </a:solidFill>
              </a:rPr>
              <a:t>Compare scripted and non-scripted broadcasts</a:t>
            </a:r>
          </a:p>
          <a:p>
            <a:pPr marL="342900" indent="-342900" eaLnBrk="1" hangingPunct="1">
              <a:spcBef>
                <a:spcPct val="20000"/>
              </a:spcBef>
              <a:buFontTx/>
              <a:buChar char="•"/>
            </a:pPr>
            <a:r>
              <a:rPr lang="en-GB" sz="2000">
                <a:solidFill>
                  <a:schemeClr val="accent2"/>
                </a:solidFill>
              </a:rPr>
              <a:t>TV interviews</a:t>
            </a:r>
          </a:p>
          <a:p>
            <a:pPr marL="342900" indent="-342900" eaLnBrk="1" hangingPunct="1">
              <a:spcBef>
                <a:spcPct val="20000"/>
              </a:spcBef>
              <a:buFontTx/>
              <a:buChar char="•"/>
            </a:pPr>
            <a:r>
              <a:rPr lang="en-GB" sz="2000">
                <a:solidFill>
                  <a:schemeClr val="accent2"/>
                </a:solidFill>
              </a:rPr>
              <a:t>Performance poetry</a:t>
            </a:r>
          </a:p>
          <a:p>
            <a:pPr marL="342900" indent="-342900" eaLnBrk="1" hangingPunct="1">
              <a:spcBef>
                <a:spcPct val="20000"/>
              </a:spcBef>
              <a:buFontTx/>
              <a:buChar char="•"/>
            </a:pPr>
            <a:endParaRPr lang="en-GB" sz="2000">
              <a:solidFill>
                <a:schemeClr val="accent2"/>
              </a:solidFill>
            </a:endParaRPr>
          </a:p>
        </p:txBody>
      </p:sp>
      <p:sp>
        <p:nvSpPr>
          <p:cNvPr id="20486" name="Rectangle 12"/>
          <p:cNvSpPr>
            <a:spLocks noChangeArrowheads="1"/>
          </p:cNvSpPr>
          <p:nvPr/>
        </p:nvSpPr>
        <p:spPr bwMode="auto">
          <a:xfrm>
            <a:off x="4643438" y="3644900"/>
            <a:ext cx="4124325" cy="1919288"/>
          </a:xfrm>
          <a:prstGeom prst="rect">
            <a:avLst/>
          </a:prstGeom>
          <a:noFill/>
          <a:ln w="9525">
            <a:noFill/>
            <a:miter lim="800000"/>
            <a:headEnd/>
            <a:tailEnd/>
          </a:ln>
        </p:spPr>
        <p:txBody>
          <a:bodyPr lIns="70281" tIns="35141" rIns="70281" bIns="35141"/>
          <a:lstStyle/>
          <a:p>
            <a:pPr marL="342900" indent="-342900" algn="ctr" eaLnBrk="1" hangingPunct="1">
              <a:spcBef>
                <a:spcPct val="20000"/>
              </a:spcBef>
            </a:pPr>
            <a:r>
              <a:rPr lang="en-GB" sz="2000" b="1" u="sng">
                <a:solidFill>
                  <a:schemeClr val="accent2"/>
                </a:solidFill>
              </a:rPr>
              <a:t>Year 6</a:t>
            </a:r>
          </a:p>
          <a:p>
            <a:pPr marL="342900" indent="-342900" eaLnBrk="1" hangingPunct="1">
              <a:spcBef>
                <a:spcPct val="20000"/>
              </a:spcBef>
              <a:buFontTx/>
              <a:buChar char="•"/>
            </a:pPr>
            <a:r>
              <a:rPr lang="en-GB" sz="2000">
                <a:solidFill>
                  <a:schemeClr val="accent2"/>
                </a:solidFill>
              </a:rPr>
              <a:t>Create own multimodal text based on adventure stories/ electronic games</a:t>
            </a:r>
          </a:p>
          <a:p>
            <a:pPr marL="342900" indent="-342900" eaLnBrk="1" hangingPunct="1">
              <a:spcBef>
                <a:spcPct val="20000"/>
              </a:spcBef>
              <a:buFontTx/>
              <a:buChar char="•"/>
            </a:pPr>
            <a:r>
              <a:rPr lang="en-GB" sz="2000">
                <a:solidFill>
                  <a:schemeClr val="accent2"/>
                </a:solidFill>
              </a:rPr>
              <a:t>The Piano or similar films with flashbacks</a:t>
            </a:r>
          </a:p>
          <a:p>
            <a:pPr marL="342900" indent="-342900" eaLnBrk="1" hangingPunct="1">
              <a:spcBef>
                <a:spcPct val="20000"/>
              </a:spcBef>
              <a:buFontTx/>
              <a:buChar char="•"/>
            </a:pPr>
            <a:endParaRPr lang="en-GB" sz="2000">
              <a:solidFill>
                <a:schemeClr val="accent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defRPr/>
            </a:pPr>
            <a:endParaRPr lang="en-GB" dirty="0" smtClean="0"/>
          </a:p>
        </p:txBody>
      </p:sp>
      <p:sp>
        <p:nvSpPr>
          <p:cNvPr id="4099" name="Rectangle 3"/>
          <p:cNvSpPr>
            <a:spLocks noGrp="1" noChangeArrowheads="1"/>
          </p:cNvSpPr>
          <p:nvPr>
            <p:ph type="body" idx="1"/>
          </p:nvPr>
        </p:nvSpPr>
        <p:spPr/>
        <p:txBody>
          <a:bodyPr/>
          <a:lstStyle/>
          <a:p>
            <a:pPr eaLnBrk="1" hangingPunct="1"/>
            <a:endParaRPr lang="en-GB" dirty="0" smtClean="0"/>
          </a:p>
          <a:p>
            <a:pPr eaLnBrk="1" hangingPunct="1">
              <a:buNone/>
            </a:pPr>
            <a:r>
              <a:rPr lang="en-GB" dirty="0" smtClean="0"/>
              <a:t>The </a:t>
            </a:r>
            <a:r>
              <a:rPr lang="en-GB" dirty="0" smtClean="0">
                <a:hlinkClick r:id="rId3"/>
              </a:rPr>
              <a:t>Rose Review</a:t>
            </a:r>
            <a:r>
              <a:rPr lang="en-GB" dirty="0" smtClean="0"/>
              <a:t> states that there is a  need to  </a:t>
            </a:r>
            <a:r>
              <a:rPr lang="en-GB" b="1" dirty="0" smtClean="0"/>
              <a:t>Strengthen the teaching and learning of  ICT to enable pupils to become  independent and confident users of technology by the end of primary education</a:t>
            </a:r>
            <a:endParaRPr lang="en-GB" dirty="0" smtClean="0"/>
          </a:p>
          <a:p>
            <a:pPr eaLnBrk="1" hangingPunct="1">
              <a:buFontTx/>
              <a:buNone/>
            </a:pPr>
            <a:endParaRPr lang="en-GB"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4"/>
          <p:cNvSpPr>
            <a:spLocks noChangeArrowheads="1"/>
          </p:cNvSpPr>
          <p:nvPr/>
        </p:nvSpPr>
        <p:spPr bwMode="auto">
          <a:xfrm>
            <a:off x="827088" y="4076700"/>
            <a:ext cx="3241675" cy="1512888"/>
          </a:xfrm>
          <a:prstGeom prst="wedgeRoundRectCallout">
            <a:avLst>
              <a:gd name="adj1" fmla="val 48972"/>
              <a:gd name="adj2" fmla="val 85574"/>
              <a:gd name="adj3" fmla="val 16667"/>
            </a:avLst>
          </a:prstGeom>
          <a:solidFill>
            <a:srgbClr val="CCFFCC"/>
          </a:solidFill>
          <a:ln w="9525">
            <a:solidFill>
              <a:schemeClr val="tx1"/>
            </a:solidFill>
            <a:miter lim="800000"/>
            <a:headEnd/>
            <a:tailEnd/>
          </a:ln>
        </p:spPr>
        <p:txBody>
          <a:bodyPr/>
          <a:lstStyle/>
          <a:p>
            <a:pPr algn="ctr" eaLnBrk="1" hangingPunct="1"/>
            <a:r>
              <a:rPr lang="en-GB" sz="2800"/>
              <a:t>What are the barriers when using ICT?</a:t>
            </a:r>
          </a:p>
        </p:txBody>
      </p:sp>
      <p:sp>
        <p:nvSpPr>
          <p:cNvPr id="5123" name="AutoShape 5"/>
          <p:cNvSpPr>
            <a:spLocks noChangeArrowheads="1"/>
          </p:cNvSpPr>
          <p:nvPr/>
        </p:nvSpPr>
        <p:spPr bwMode="auto">
          <a:xfrm>
            <a:off x="250825" y="1412875"/>
            <a:ext cx="4176713" cy="1728788"/>
          </a:xfrm>
          <a:prstGeom prst="wedgeRoundRectCallout">
            <a:avLst>
              <a:gd name="adj1" fmla="val -35403"/>
              <a:gd name="adj2" fmla="val 82231"/>
              <a:gd name="adj3" fmla="val 16667"/>
            </a:avLst>
          </a:prstGeom>
          <a:solidFill>
            <a:srgbClr val="CCFFCC"/>
          </a:solidFill>
          <a:ln w="9525">
            <a:solidFill>
              <a:schemeClr val="tx1"/>
            </a:solidFill>
            <a:miter lim="800000"/>
            <a:headEnd/>
            <a:tailEnd/>
          </a:ln>
        </p:spPr>
        <p:txBody>
          <a:bodyPr/>
          <a:lstStyle/>
          <a:p>
            <a:pPr algn="ctr" eaLnBrk="1" hangingPunct="1"/>
            <a:r>
              <a:rPr lang="en-GB" sz="3200"/>
              <a:t>What are the benefits of using ICT?  </a:t>
            </a:r>
          </a:p>
        </p:txBody>
      </p:sp>
      <p:sp>
        <p:nvSpPr>
          <p:cNvPr id="29703" name="Rectangle 7"/>
          <p:cNvSpPr>
            <a:spLocks noGrp="1" noChangeArrowheads="1"/>
          </p:cNvSpPr>
          <p:nvPr>
            <p:ph type="title"/>
          </p:nvPr>
        </p:nvSpPr>
        <p:spPr>
          <a:xfrm>
            <a:off x="323850" y="620713"/>
            <a:ext cx="8377238" cy="673100"/>
          </a:xfrm>
        </p:spPr>
        <p:txBody>
          <a:bodyPr/>
          <a:lstStyle/>
          <a:p>
            <a:pPr eaLnBrk="1" hangingPunct="1">
              <a:defRPr/>
            </a:pPr>
            <a:r>
              <a:rPr lang="en-GB" smtClean="0"/>
              <a:t>Discuss…</a:t>
            </a:r>
          </a:p>
        </p:txBody>
      </p:sp>
      <p:sp>
        <p:nvSpPr>
          <p:cNvPr id="5125" name="AutoShape 9"/>
          <p:cNvSpPr>
            <a:spLocks noChangeArrowheads="1"/>
          </p:cNvSpPr>
          <p:nvPr/>
        </p:nvSpPr>
        <p:spPr bwMode="auto">
          <a:xfrm>
            <a:off x="4716463" y="1484313"/>
            <a:ext cx="3959225" cy="3529012"/>
          </a:xfrm>
          <a:prstGeom prst="wedgeRoundRectCallout">
            <a:avLst>
              <a:gd name="adj1" fmla="val -32477"/>
              <a:gd name="adj2" fmla="val 70380"/>
              <a:gd name="adj3" fmla="val 16667"/>
            </a:avLst>
          </a:prstGeom>
          <a:solidFill>
            <a:srgbClr val="CCFFCC"/>
          </a:solidFill>
          <a:ln w="9525">
            <a:solidFill>
              <a:schemeClr val="tx1"/>
            </a:solidFill>
            <a:miter lim="800000"/>
            <a:headEnd/>
            <a:tailEnd/>
          </a:ln>
        </p:spPr>
        <p:txBody>
          <a:bodyPr/>
          <a:lstStyle/>
          <a:p>
            <a:pPr algn="ctr"/>
            <a:r>
              <a:rPr lang="en-GB" sz="3200"/>
              <a:t>How would you use ICT to support teaching and learning in Literacy?</a:t>
            </a:r>
          </a:p>
          <a:p>
            <a:pPr algn="ctr"/>
            <a:endParaRPr lang="en-GB" sz="3200"/>
          </a:p>
          <a:p>
            <a:pPr algn="ctr"/>
            <a:endParaRPr lang="en-GB" sz="32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692696"/>
            <a:ext cx="8402637" cy="5760640"/>
          </a:xfrm>
        </p:spPr>
        <p:txBody>
          <a:bodyPr/>
          <a:lstStyle/>
          <a:p>
            <a:r>
              <a:rPr lang="en-GB" dirty="0" smtClean="0"/>
              <a:t>Children should learn how to:</a:t>
            </a:r>
          </a:p>
          <a:p>
            <a:r>
              <a:rPr lang="en-GB" dirty="0" smtClean="0"/>
              <a:t>1. find and select information from digital and online sources, making judgements about accuracy and reliability</a:t>
            </a:r>
          </a:p>
          <a:p>
            <a:r>
              <a:rPr lang="en-GB" dirty="0" smtClean="0"/>
              <a:t>2. create, manipulate and process information using technology to capture and organise data, in order to investigate patterns and trends; explore options using models and simulations; and combine still and moving images, sounds and text to create multimedia products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smtClean="0"/>
              <a:t>3. collaborate, communicate and share information using connectivity to work with, and present to, people and audiences within and beyond the school</a:t>
            </a:r>
          </a:p>
          <a:p>
            <a:r>
              <a:rPr lang="en-GB" dirty="0" smtClean="0"/>
              <a:t>4. refine and improve their work, making full use of the nature and pliability of digital information to explore options and improve outcomes</a:t>
            </a:r>
          </a:p>
          <a:p>
            <a:endParaRPr lang="en-GB" dirty="0" smtClean="0"/>
          </a:p>
          <a:p>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defRPr/>
            </a:pPr>
            <a:r>
              <a:rPr lang="en-GB" smtClean="0"/>
              <a:t>ICT in the primary framework </a:t>
            </a:r>
          </a:p>
        </p:txBody>
      </p:sp>
      <p:sp>
        <p:nvSpPr>
          <p:cNvPr id="8195" name="Rectangle 3"/>
          <p:cNvSpPr>
            <a:spLocks noGrp="1" noChangeArrowheads="1"/>
          </p:cNvSpPr>
          <p:nvPr>
            <p:ph type="body" idx="1"/>
          </p:nvPr>
        </p:nvSpPr>
        <p:spPr/>
        <p:txBody>
          <a:bodyPr/>
          <a:lstStyle/>
          <a:p>
            <a:pPr eaLnBrk="1" hangingPunct="1"/>
            <a:r>
              <a:rPr lang="en-GB" sz="2700" smtClean="0"/>
              <a:t>On-line resources ensure equal access</a:t>
            </a:r>
          </a:p>
          <a:p>
            <a:pPr eaLnBrk="1" hangingPunct="1"/>
            <a:r>
              <a:rPr lang="en-GB" sz="2700" smtClean="0"/>
              <a:t>ICT placed to overcome barriers to learning</a:t>
            </a:r>
          </a:p>
          <a:p>
            <a:pPr eaLnBrk="1" hangingPunct="1"/>
            <a:r>
              <a:rPr lang="en-GB" sz="2700" smtClean="0"/>
              <a:t>Schools need to identify ways in which ICT will help them to address their key issues</a:t>
            </a:r>
          </a:p>
          <a:p>
            <a:pPr eaLnBrk="1" hangingPunct="1"/>
            <a:r>
              <a:rPr lang="en-GB" sz="2700" smtClean="0"/>
              <a:t>Keys to Learning designed to support schools with identified priorities</a:t>
            </a:r>
          </a:p>
          <a:p>
            <a:pPr eaLnBrk="1" hangingPunct="1"/>
            <a:r>
              <a:rPr lang="en-GB" sz="2700" smtClean="0"/>
              <a:t>1/3 of Literacy units currently have an ICT outcome</a:t>
            </a:r>
          </a:p>
          <a:p>
            <a:pPr eaLnBrk="1" hangingPunct="1"/>
            <a:r>
              <a:rPr lang="en-GB" sz="2700" smtClean="0"/>
              <a:t>ICT is embedded within the exemplified units.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0" y="0"/>
            <a:ext cx="9144000" cy="68580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6387" name="Rectangle 3"/>
          <p:cNvSpPr>
            <a:spLocks noGrp="1" noChangeArrowheads="1"/>
          </p:cNvSpPr>
          <p:nvPr>
            <p:ph type="title"/>
          </p:nvPr>
        </p:nvSpPr>
        <p:spPr>
          <a:xfrm>
            <a:off x="427038" y="254000"/>
            <a:ext cx="8377237" cy="673100"/>
          </a:xfrm>
        </p:spPr>
        <p:txBody>
          <a:bodyPr/>
          <a:lstStyle/>
          <a:p>
            <a:pPr eaLnBrk="1" hangingPunct="1">
              <a:defRPr/>
            </a:pPr>
            <a:r>
              <a:rPr lang="en-GB" sz="2200" smtClean="0"/>
              <a:t>The use of ICT to support the 12 core areas</a:t>
            </a:r>
          </a:p>
        </p:txBody>
      </p:sp>
      <p:sp>
        <p:nvSpPr>
          <p:cNvPr id="9220" name="Rectangle 4"/>
          <p:cNvSpPr>
            <a:spLocks noGrp="1" noChangeArrowheads="1"/>
          </p:cNvSpPr>
          <p:nvPr>
            <p:ph type="body" idx="1"/>
          </p:nvPr>
        </p:nvSpPr>
        <p:spPr>
          <a:xfrm>
            <a:off x="322263" y="1057275"/>
            <a:ext cx="8402637" cy="5457825"/>
          </a:xfrm>
        </p:spPr>
        <p:txBody>
          <a:bodyPr/>
          <a:lstStyle/>
          <a:p>
            <a:pPr eaLnBrk="1" hangingPunct="1">
              <a:lnSpc>
                <a:spcPct val="80000"/>
              </a:lnSpc>
            </a:pPr>
            <a:r>
              <a:rPr lang="en-GB" sz="2700" smtClean="0"/>
              <a:t>Speaking</a:t>
            </a:r>
          </a:p>
          <a:p>
            <a:pPr eaLnBrk="1" hangingPunct="1">
              <a:lnSpc>
                <a:spcPct val="80000"/>
              </a:lnSpc>
            </a:pPr>
            <a:r>
              <a:rPr lang="en-GB" sz="2700" smtClean="0"/>
              <a:t>Listening and responding</a:t>
            </a:r>
          </a:p>
          <a:p>
            <a:pPr eaLnBrk="1" hangingPunct="1">
              <a:lnSpc>
                <a:spcPct val="80000"/>
              </a:lnSpc>
            </a:pPr>
            <a:r>
              <a:rPr lang="en-GB" sz="2700" smtClean="0"/>
              <a:t>Group discussion and interaction</a:t>
            </a:r>
          </a:p>
          <a:p>
            <a:pPr eaLnBrk="1" hangingPunct="1">
              <a:lnSpc>
                <a:spcPct val="80000"/>
              </a:lnSpc>
            </a:pPr>
            <a:r>
              <a:rPr lang="en-GB" sz="2700" smtClean="0"/>
              <a:t>Drama</a:t>
            </a:r>
          </a:p>
          <a:p>
            <a:pPr eaLnBrk="1" hangingPunct="1">
              <a:lnSpc>
                <a:spcPct val="80000"/>
              </a:lnSpc>
            </a:pPr>
            <a:r>
              <a:rPr lang="en-GB" sz="2700" smtClean="0"/>
              <a:t>Word recognition: decoding (reading) and encoding (spelling)</a:t>
            </a:r>
          </a:p>
          <a:p>
            <a:pPr eaLnBrk="1" hangingPunct="1">
              <a:lnSpc>
                <a:spcPct val="80000"/>
              </a:lnSpc>
            </a:pPr>
            <a:r>
              <a:rPr lang="en-GB" sz="2700" smtClean="0"/>
              <a:t>Word structure and spelling</a:t>
            </a:r>
          </a:p>
          <a:p>
            <a:pPr eaLnBrk="1" hangingPunct="1">
              <a:lnSpc>
                <a:spcPct val="80000"/>
              </a:lnSpc>
            </a:pPr>
            <a:r>
              <a:rPr lang="en-GB" sz="2700" smtClean="0"/>
              <a:t>Understanding and interpreting texts</a:t>
            </a:r>
          </a:p>
          <a:p>
            <a:pPr eaLnBrk="1" hangingPunct="1">
              <a:lnSpc>
                <a:spcPct val="80000"/>
              </a:lnSpc>
            </a:pPr>
            <a:r>
              <a:rPr lang="en-GB" sz="2700" smtClean="0"/>
              <a:t>Engaging with and responding to texts</a:t>
            </a:r>
          </a:p>
          <a:p>
            <a:pPr eaLnBrk="1" hangingPunct="1">
              <a:lnSpc>
                <a:spcPct val="80000"/>
              </a:lnSpc>
            </a:pPr>
            <a:r>
              <a:rPr lang="en-GB" sz="2700" smtClean="0"/>
              <a:t>Creating and shaping texts</a:t>
            </a:r>
          </a:p>
          <a:p>
            <a:pPr eaLnBrk="1" hangingPunct="1">
              <a:lnSpc>
                <a:spcPct val="80000"/>
              </a:lnSpc>
            </a:pPr>
            <a:r>
              <a:rPr lang="en-GB" sz="2700" smtClean="0"/>
              <a:t>Text structure and organisation</a:t>
            </a:r>
          </a:p>
          <a:p>
            <a:pPr eaLnBrk="1" hangingPunct="1">
              <a:lnSpc>
                <a:spcPct val="80000"/>
              </a:lnSpc>
            </a:pPr>
            <a:r>
              <a:rPr lang="en-GB" sz="2700" smtClean="0"/>
              <a:t>Sentence structure and punctuation</a:t>
            </a:r>
          </a:p>
          <a:p>
            <a:pPr eaLnBrk="1" hangingPunct="1">
              <a:lnSpc>
                <a:spcPct val="80000"/>
              </a:lnSpc>
            </a:pPr>
            <a:r>
              <a:rPr lang="en-GB" sz="2700" smtClean="0"/>
              <a:t>Presentation</a:t>
            </a:r>
          </a:p>
        </p:txBody>
      </p:sp>
      <p:sp>
        <p:nvSpPr>
          <p:cNvPr id="9221" name="Text Box 5"/>
          <p:cNvSpPr txBox="1">
            <a:spLocks noChangeArrowheads="1"/>
          </p:cNvSpPr>
          <p:nvPr/>
        </p:nvSpPr>
        <p:spPr bwMode="auto">
          <a:xfrm>
            <a:off x="6716713" y="1389063"/>
            <a:ext cx="1935162" cy="650875"/>
          </a:xfrm>
          <a:prstGeom prst="rect">
            <a:avLst/>
          </a:prstGeom>
          <a:solidFill>
            <a:srgbClr val="FFCC00">
              <a:alpha val="94901"/>
            </a:srgbClr>
          </a:solidFill>
          <a:ln w="9525">
            <a:solidFill>
              <a:schemeClr val="tx1"/>
            </a:solidFill>
            <a:miter lim="800000"/>
            <a:headEnd/>
            <a:tailEnd/>
          </a:ln>
        </p:spPr>
        <p:txBody>
          <a:bodyPr>
            <a:spAutoFit/>
          </a:bodyPr>
          <a:lstStyle/>
          <a:p>
            <a:pPr>
              <a:spcBef>
                <a:spcPct val="50000"/>
              </a:spcBef>
            </a:pPr>
            <a:r>
              <a:rPr lang="en-GB" b="1">
                <a:latin typeface="Century Gothic" pitchFamily="34" charset="0"/>
              </a:rPr>
              <a:t>Speaking and Listening</a:t>
            </a:r>
          </a:p>
        </p:txBody>
      </p:sp>
      <p:sp>
        <p:nvSpPr>
          <p:cNvPr id="9222" name="Text Box 6"/>
          <p:cNvSpPr txBox="1">
            <a:spLocks noChangeArrowheads="1"/>
          </p:cNvSpPr>
          <p:nvPr/>
        </p:nvSpPr>
        <p:spPr bwMode="auto">
          <a:xfrm>
            <a:off x="6732588" y="4797425"/>
            <a:ext cx="1935162" cy="650875"/>
          </a:xfrm>
          <a:prstGeom prst="rect">
            <a:avLst/>
          </a:prstGeom>
          <a:solidFill>
            <a:srgbClr val="FFCC00">
              <a:alpha val="94901"/>
            </a:srgbClr>
          </a:solidFill>
          <a:ln w="9525">
            <a:solidFill>
              <a:schemeClr val="tx1"/>
            </a:solidFill>
            <a:miter lim="800000"/>
            <a:headEnd/>
            <a:tailEnd/>
          </a:ln>
        </p:spPr>
        <p:txBody>
          <a:bodyPr>
            <a:spAutoFit/>
          </a:bodyPr>
          <a:lstStyle/>
          <a:p>
            <a:pPr>
              <a:spcBef>
                <a:spcPct val="50000"/>
              </a:spcBef>
            </a:pPr>
            <a:r>
              <a:rPr lang="en-GB" b="1">
                <a:latin typeface="Century Gothic" pitchFamily="34" charset="0"/>
              </a:rPr>
              <a:t>Reading and Writing</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Fig 2"/>
          <p:cNvPicPr>
            <a:picLocks noChangeAspect="1" noChangeArrowheads="1"/>
          </p:cNvPicPr>
          <p:nvPr/>
        </p:nvPicPr>
        <p:blipFill>
          <a:blip r:embed="rId3" cstate="print"/>
          <a:srcRect/>
          <a:stretch>
            <a:fillRect/>
          </a:stretch>
        </p:blipFill>
        <p:spPr bwMode="auto">
          <a:xfrm>
            <a:off x="2700338" y="1125538"/>
            <a:ext cx="4051300" cy="5040312"/>
          </a:xfrm>
          <a:prstGeom prst="rect">
            <a:avLst/>
          </a:prstGeom>
          <a:noFill/>
          <a:ln w="9525">
            <a:noFill/>
            <a:miter lim="800000"/>
            <a:headEnd/>
            <a:tailEnd/>
          </a:ln>
        </p:spPr>
      </p:pic>
      <p:sp>
        <p:nvSpPr>
          <p:cNvPr id="8208" name="Rectangle 16"/>
          <p:cNvSpPr>
            <a:spLocks noGrp="1" noChangeArrowheads="1"/>
          </p:cNvSpPr>
          <p:nvPr>
            <p:ph type="title"/>
          </p:nvPr>
        </p:nvSpPr>
        <p:spPr>
          <a:xfrm>
            <a:off x="0" y="0"/>
            <a:ext cx="6804025" cy="458788"/>
          </a:xfrm>
        </p:spPr>
        <p:txBody>
          <a:bodyPr/>
          <a:lstStyle/>
          <a:p>
            <a:pPr eaLnBrk="1" hangingPunct="1">
              <a:defRPr/>
            </a:pPr>
            <a:r>
              <a:rPr lang="en-GB" sz="3100" smtClean="0"/>
              <a:t>ICT within the teaching sequence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AutoShape 2"/>
          <p:cNvSpPr>
            <a:spLocks noChangeArrowheads="1"/>
          </p:cNvSpPr>
          <p:nvPr/>
        </p:nvSpPr>
        <p:spPr bwMode="auto">
          <a:xfrm>
            <a:off x="395288" y="1196975"/>
            <a:ext cx="2232025" cy="1223963"/>
          </a:xfrm>
          <a:prstGeom prst="wedgeRoundRectCallout">
            <a:avLst>
              <a:gd name="adj1" fmla="val 80157"/>
              <a:gd name="adj2" fmla="val 67250"/>
              <a:gd name="adj3" fmla="val 16667"/>
            </a:avLst>
          </a:prstGeom>
          <a:solidFill>
            <a:schemeClr val="accent2"/>
          </a:solidFill>
          <a:ln w="38100">
            <a:solidFill>
              <a:schemeClr val="folHlink"/>
            </a:solidFill>
            <a:miter lim="800000"/>
            <a:headEnd/>
            <a:tailEnd/>
          </a:ln>
          <a:effectLst/>
        </p:spPr>
        <p:txBody>
          <a:bodyPr/>
          <a:lstStyle/>
          <a:p>
            <a:pPr algn="ctr" eaLnBrk="1" hangingPunct="1">
              <a:defRPr/>
            </a:pPr>
            <a:r>
              <a:rPr lang="en-GB" sz="2200" b="1">
                <a:solidFill>
                  <a:schemeClr val="bg1"/>
                </a:solidFill>
                <a:effectLst>
                  <a:outerShdw blurRad="38100" dist="38100" dir="2700000" algn="tl">
                    <a:srgbClr val="000000"/>
                  </a:outerShdw>
                </a:effectLst>
              </a:rPr>
              <a:t>Books</a:t>
            </a:r>
          </a:p>
          <a:p>
            <a:pPr algn="ctr" eaLnBrk="1" hangingPunct="1">
              <a:defRPr/>
            </a:pPr>
            <a:endParaRPr lang="en-GB" sz="2200" b="1"/>
          </a:p>
        </p:txBody>
      </p:sp>
      <p:sp>
        <p:nvSpPr>
          <p:cNvPr id="44035" name="AutoShape 3"/>
          <p:cNvSpPr>
            <a:spLocks noChangeArrowheads="1"/>
          </p:cNvSpPr>
          <p:nvPr/>
        </p:nvSpPr>
        <p:spPr bwMode="auto">
          <a:xfrm>
            <a:off x="2843213" y="765175"/>
            <a:ext cx="2232025" cy="1223963"/>
          </a:xfrm>
          <a:prstGeom prst="wedgeRoundRectCallout">
            <a:avLst>
              <a:gd name="adj1" fmla="val -213"/>
              <a:gd name="adj2" fmla="val 80611"/>
              <a:gd name="adj3" fmla="val 16667"/>
            </a:avLst>
          </a:prstGeom>
          <a:solidFill>
            <a:schemeClr val="accent2"/>
          </a:solidFill>
          <a:ln w="38100">
            <a:solidFill>
              <a:schemeClr val="folHlink"/>
            </a:solidFill>
            <a:miter lim="800000"/>
            <a:headEnd/>
            <a:tailEnd/>
          </a:ln>
          <a:effectLst/>
        </p:spPr>
        <p:txBody>
          <a:bodyPr/>
          <a:lstStyle/>
          <a:p>
            <a:pPr algn="ctr" eaLnBrk="1" hangingPunct="1">
              <a:defRPr/>
            </a:pPr>
            <a:r>
              <a:rPr lang="en-GB" sz="2200" b="1">
                <a:solidFill>
                  <a:schemeClr val="bg1"/>
                </a:solidFill>
                <a:effectLst>
                  <a:outerShdw blurRad="38100" dist="38100" dir="2700000" algn="tl">
                    <a:srgbClr val="000000"/>
                  </a:outerShdw>
                </a:effectLst>
              </a:rPr>
              <a:t>Artefacts </a:t>
            </a:r>
          </a:p>
          <a:p>
            <a:pPr algn="ctr" eaLnBrk="1" hangingPunct="1">
              <a:defRPr/>
            </a:pPr>
            <a:r>
              <a:rPr lang="en-GB" sz="2200" b="1">
                <a:solidFill>
                  <a:schemeClr val="bg1"/>
                </a:solidFill>
                <a:effectLst>
                  <a:outerShdw blurRad="38100" dist="38100" dir="2700000" algn="tl">
                    <a:srgbClr val="000000"/>
                  </a:outerShdw>
                </a:effectLst>
              </a:rPr>
              <a:t>e.g. historical</a:t>
            </a:r>
          </a:p>
          <a:p>
            <a:pPr algn="ctr" eaLnBrk="1" hangingPunct="1">
              <a:defRPr/>
            </a:pPr>
            <a:endParaRPr lang="en-GB" sz="2200" b="1"/>
          </a:p>
        </p:txBody>
      </p:sp>
      <p:sp>
        <p:nvSpPr>
          <p:cNvPr id="44036" name="AutoShape 4"/>
          <p:cNvSpPr>
            <a:spLocks noChangeArrowheads="1"/>
          </p:cNvSpPr>
          <p:nvPr/>
        </p:nvSpPr>
        <p:spPr bwMode="auto">
          <a:xfrm>
            <a:off x="5076825" y="4941888"/>
            <a:ext cx="2232025" cy="1223962"/>
          </a:xfrm>
          <a:prstGeom prst="wedgeRoundRectCallout">
            <a:avLst>
              <a:gd name="adj1" fmla="val -66074"/>
              <a:gd name="adj2" fmla="val -98120"/>
              <a:gd name="adj3" fmla="val 16667"/>
            </a:avLst>
          </a:prstGeom>
          <a:solidFill>
            <a:schemeClr val="accent2"/>
          </a:solidFill>
          <a:ln w="38100">
            <a:solidFill>
              <a:schemeClr val="folHlink"/>
            </a:solidFill>
            <a:miter lim="800000"/>
            <a:headEnd/>
            <a:tailEnd/>
          </a:ln>
          <a:effectLst/>
        </p:spPr>
        <p:txBody>
          <a:bodyPr/>
          <a:lstStyle/>
          <a:p>
            <a:pPr algn="ctr" eaLnBrk="1" hangingPunct="1">
              <a:defRPr/>
            </a:pPr>
            <a:r>
              <a:rPr lang="en-GB" b="1">
                <a:solidFill>
                  <a:schemeClr val="bg1"/>
                </a:solidFill>
                <a:effectLst>
                  <a:outerShdw blurRad="38100" dist="38100" dir="2700000" algn="tl">
                    <a:srgbClr val="000000"/>
                  </a:outerShdw>
                </a:effectLst>
              </a:rPr>
              <a:t>Representational objects</a:t>
            </a:r>
          </a:p>
          <a:p>
            <a:pPr algn="ctr" eaLnBrk="1" hangingPunct="1">
              <a:defRPr/>
            </a:pPr>
            <a:endParaRPr lang="en-GB" b="1">
              <a:solidFill>
                <a:schemeClr val="bg1"/>
              </a:solidFill>
            </a:endParaRPr>
          </a:p>
        </p:txBody>
      </p:sp>
      <p:sp>
        <p:nvSpPr>
          <p:cNvPr id="44037" name="AutoShape 5"/>
          <p:cNvSpPr>
            <a:spLocks noChangeArrowheads="1"/>
          </p:cNvSpPr>
          <p:nvPr/>
        </p:nvSpPr>
        <p:spPr bwMode="auto">
          <a:xfrm>
            <a:off x="2627313" y="4797425"/>
            <a:ext cx="2232025" cy="1584325"/>
          </a:xfrm>
          <a:prstGeom prst="wedgeRoundRectCallout">
            <a:avLst>
              <a:gd name="adj1" fmla="val 12019"/>
              <a:gd name="adj2" fmla="val -86875"/>
              <a:gd name="adj3" fmla="val 16667"/>
            </a:avLst>
          </a:prstGeom>
          <a:solidFill>
            <a:schemeClr val="accent2"/>
          </a:solidFill>
          <a:ln w="38100">
            <a:solidFill>
              <a:schemeClr val="folHlink"/>
            </a:solidFill>
            <a:miter lim="800000"/>
            <a:headEnd/>
            <a:tailEnd/>
          </a:ln>
          <a:effectLst/>
        </p:spPr>
        <p:txBody>
          <a:bodyPr/>
          <a:lstStyle/>
          <a:p>
            <a:pPr algn="ctr" eaLnBrk="1" hangingPunct="1">
              <a:defRPr/>
            </a:pPr>
            <a:r>
              <a:rPr lang="en-GB" b="1">
                <a:solidFill>
                  <a:schemeClr val="bg1"/>
                </a:solidFill>
                <a:effectLst>
                  <a:outerShdw blurRad="38100" dist="38100" dir="2700000" algn="tl">
                    <a:srgbClr val="000000"/>
                  </a:outerShdw>
                </a:effectLst>
              </a:rPr>
              <a:t>Electronic texts</a:t>
            </a:r>
          </a:p>
          <a:p>
            <a:pPr algn="ctr" eaLnBrk="1" hangingPunct="1">
              <a:defRPr/>
            </a:pPr>
            <a:r>
              <a:rPr lang="en-GB" b="1">
                <a:solidFill>
                  <a:schemeClr val="bg1"/>
                </a:solidFill>
                <a:effectLst>
                  <a:outerShdw blurRad="38100" dist="38100" dir="2700000" algn="tl">
                    <a:srgbClr val="000000"/>
                  </a:outerShdw>
                </a:effectLst>
              </a:rPr>
              <a:t>Web pages, </a:t>
            </a:r>
          </a:p>
          <a:p>
            <a:pPr algn="ctr" eaLnBrk="1" hangingPunct="1">
              <a:defRPr/>
            </a:pPr>
            <a:r>
              <a:rPr lang="en-GB" b="1">
                <a:solidFill>
                  <a:schemeClr val="bg1"/>
                </a:solidFill>
                <a:effectLst>
                  <a:outerShdw blurRad="38100" dist="38100" dir="2700000" algn="tl">
                    <a:srgbClr val="000000"/>
                  </a:outerShdw>
                </a:effectLst>
              </a:rPr>
              <a:t>e-mail, CD Roms, electronic books</a:t>
            </a:r>
          </a:p>
          <a:p>
            <a:pPr algn="ctr" eaLnBrk="1" hangingPunct="1">
              <a:defRPr/>
            </a:pPr>
            <a:endParaRPr lang="en-GB" b="1">
              <a:solidFill>
                <a:schemeClr val="bg1"/>
              </a:solidFill>
            </a:endParaRPr>
          </a:p>
        </p:txBody>
      </p:sp>
      <p:sp>
        <p:nvSpPr>
          <p:cNvPr id="44038" name="AutoShape 6"/>
          <p:cNvSpPr>
            <a:spLocks noChangeArrowheads="1"/>
          </p:cNvSpPr>
          <p:nvPr/>
        </p:nvSpPr>
        <p:spPr bwMode="auto">
          <a:xfrm>
            <a:off x="5508625" y="765175"/>
            <a:ext cx="2232025" cy="1223963"/>
          </a:xfrm>
          <a:prstGeom prst="wedgeRoundRectCallout">
            <a:avLst>
              <a:gd name="adj1" fmla="val -63657"/>
              <a:gd name="adj2" fmla="val 83852"/>
              <a:gd name="adj3" fmla="val 16667"/>
            </a:avLst>
          </a:prstGeom>
          <a:solidFill>
            <a:schemeClr val="accent2"/>
          </a:solidFill>
          <a:ln w="38100">
            <a:solidFill>
              <a:schemeClr val="folHlink"/>
            </a:solidFill>
            <a:miter lim="800000"/>
            <a:headEnd/>
            <a:tailEnd/>
          </a:ln>
          <a:effectLst/>
        </p:spPr>
        <p:txBody>
          <a:bodyPr/>
          <a:lstStyle/>
          <a:p>
            <a:pPr algn="ctr" eaLnBrk="1" hangingPunct="1">
              <a:defRPr/>
            </a:pPr>
            <a:r>
              <a:rPr lang="en-GB" sz="2200" b="1">
                <a:solidFill>
                  <a:schemeClr val="bg1"/>
                </a:solidFill>
                <a:effectLst>
                  <a:outerShdw blurRad="38100" dist="38100" dir="2700000" algn="tl">
                    <a:srgbClr val="000000"/>
                  </a:outerShdw>
                </a:effectLst>
              </a:rPr>
              <a:t>Art</a:t>
            </a:r>
          </a:p>
          <a:p>
            <a:pPr algn="ctr" eaLnBrk="1" hangingPunct="1">
              <a:defRPr/>
            </a:pPr>
            <a:endParaRPr lang="en-GB" sz="2200" b="1">
              <a:solidFill>
                <a:schemeClr val="bg1"/>
              </a:solidFill>
            </a:endParaRPr>
          </a:p>
        </p:txBody>
      </p:sp>
      <p:sp>
        <p:nvSpPr>
          <p:cNvPr id="44039" name="AutoShape 7"/>
          <p:cNvSpPr>
            <a:spLocks noChangeArrowheads="1"/>
          </p:cNvSpPr>
          <p:nvPr/>
        </p:nvSpPr>
        <p:spPr bwMode="auto">
          <a:xfrm>
            <a:off x="6659563" y="3716338"/>
            <a:ext cx="2232025" cy="1223962"/>
          </a:xfrm>
          <a:prstGeom prst="wedgeRoundRectCallout">
            <a:avLst>
              <a:gd name="adj1" fmla="val -73329"/>
              <a:gd name="adj2" fmla="val -89690"/>
              <a:gd name="adj3" fmla="val 16667"/>
            </a:avLst>
          </a:prstGeom>
          <a:solidFill>
            <a:schemeClr val="accent2"/>
          </a:solidFill>
          <a:ln w="38100">
            <a:solidFill>
              <a:schemeClr val="folHlink"/>
            </a:solidFill>
            <a:miter lim="800000"/>
            <a:headEnd/>
            <a:tailEnd/>
          </a:ln>
          <a:effectLst/>
        </p:spPr>
        <p:txBody>
          <a:bodyPr/>
          <a:lstStyle/>
          <a:p>
            <a:pPr algn="ctr" eaLnBrk="1" hangingPunct="1">
              <a:defRPr/>
            </a:pPr>
            <a:r>
              <a:rPr lang="en-GB" sz="2000" b="1">
                <a:solidFill>
                  <a:schemeClr val="bg1"/>
                </a:solidFill>
                <a:effectLst>
                  <a:outerShdw blurRad="38100" dist="38100" dir="2700000" algn="tl">
                    <a:srgbClr val="000000"/>
                  </a:outerShdw>
                </a:effectLst>
              </a:rPr>
              <a:t>Films, TV programmes, adverts</a:t>
            </a:r>
          </a:p>
          <a:p>
            <a:pPr algn="ctr" eaLnBrk="1" hangingPunct="1">
              <a:defRPr/>
            </a:pPr>
            <a:endParaRPr lang="en-GB" sz="2000" b="1">
              <a:solidFill>
                <a:schemeClr val="bg1"/>
              </a:solidFill>
            </a:endParaRPr>
          </a:p>
        </p:txBody>
      </p:sp>
      <p:sp>
        <p:nvSpPr>
          <p:cNvPr id="44040" name="AutoShape 8"/>
          <p:cNvSpPr>
            <a:spLocks noChangeArrowheads="1"/>
          </p:cNvSpPr>
          <p:nvPr/>
        </p:nvSpPr>
        <p:spPr bwMode="auto">
          <a:xfrm>
            <a:off x="395288" y="2636838"/>
            <a:ext cx="2232025" cy="1223962"/>
          </a:xfrm>
          <a:prstGeom prst="wedgeRoundRectCallout">
            <a:avLst>
              <a:gd name="adj1" fmla="val 70625"/>
              <a:gd name="adj2" fmla="val -18741"/>
              <a:gd name="adj3" fmla="val 16667"/>
            </a:avLst>
          </a:prstGeom>
          <a:solidFill>
            <a:schemeClr val="accent2"/>
          </a:solidFill>
          <a:ln w="38100">
            <a:solidFill>
              <a:schemeClr val="folHlink"/>
            </a:solidFill>
            <a:miter lim="800000"/>
            <a:headEnd/>
            <a:tailEnd/>
          </a:ln>
          <a:effectLst/>
        </p:spPr>
        <p:txBody>
          <a:bodyPr/>
          <a:lstStyle/>
          <a:p>
            <a:pPr algn="ctr" eaLnBrk="1" hangingPunct="1">
              <a:defRPr/>
            </a:pPr>
            <a:r>
              <a:rPr lang="en-GB" sz="2200" b="1">
                <a:solidFill>
                  <a:schemeClr val="bg1"/>
                </a:solidFill>
                <a:effectLst>
                  <a:outerShdw blurRad="38100" dist="38100" dir="2700000" algn="tl">
                    <a:srgbClr val="000000"/>
                  </a:outerShdw>
                </a:effectLst>
              </a:rPr>
              <a:t>“downloads” – podcasts etc</a:t>
            </a:r>
          </a:p>
          <a:p>
            <a:pPr algn="ctr" eaLnBrk="1" hangingPunct="1">
              <a:defRPr/>
            </a:pPr>
            <a:endParaRPr lang="en-GB" sz="2200" b="1">
              <a:solidFill>
                <a:schemeClr val="bg1"/>
              </a:solidFill>
            </a:endParaRPr>
          </a:p>
        </p:txBody>
      </p:sp>
      <p:sp>
        <p:nvSpPr>
          <p:cNvPr id="44041" name="AutoShape 9"/>
          <p:cNvSpPr>
            <a:spLocks noChangeArrowheads="1"/>
          </p:cNvSpPr>
          <p:nvPr/>
        </p:nvSpPr>
        <p:spPr bwMode="auto">
          <a:xfrm>
            <a:off x="250825" y="4581525"/>
            <a:ext cx="2232025" cy="1582738"/>
          </a:xfrm>
          <a:prstGeom prst="wedgeRoundRectCallout">
            <a:avLst>
              <a:gd name="adj1" fmla="val 65931"/>
              <a:gd name="adj2" fmla="val -97343"/>
              <a:gd name="adj3" fmla="val 16667"/>
            </a:avLst>
          </a:prstGeom>
          <a:solidFill>
            <a:schemeClr val="accent2"/>
          </a:solidFill>
          <a:ln w="38100">
            <a:solidFill>
              <a:schemeClr val="folHlink"/>
            </a:solidFill>
            <a:miter lim="800000"/>
            <a:headEnd/>
            <a:tailEnd/>
          </a:ln>
          <a:effectLst/>
        </p:spPr>
        <p:txBody>
          <a:bodyPr/>
          <a:lstStyle/>
          <a:p>
            <a:pPr algn="ctr" eaLnBrk="1" hangingPunct="1">
              <a:defRPr/>
            </a:pPr>
            <a:r>
              <a:rPr lang="en-GB" sz="2200" b="1">
                <a:solidFill>
                  <a:schemeClr val="bg1"/>
                </a:solidFill>
                <a:effectLst>
                  <a:outerShdw blurRad="38100" dist="38100" dir="2700000" algn="tl">
                    <a:srgbClr val="000000"/>
                  </a:outerShdw>
                </a:effectLst>
              </a:rPr>
              <a:t>Other print – comics, leaflets etc</a:t>
            </a:r>
          </a:p>
          <a:p>
            <a:pPr algn="ctr" eaLnBrk="1" hangingPunct="1">
              <a:defRPr/>
            </a:pPr>
            <a:endParaRPr lang="en-GB" sz="2200" b="1">
              <a:solidFill>
                <a:schemeClr val="bg1"/>
              </a:solidFill>
            </a:endParaRPr>
          </a:p>
        </p:txBody>
      </p:sp>
      <p:sp>
        <p:nvSpPr>
          <p:cNvPr id="44042" name="Rectangle 10"/>
          <p:cNvSpPr>
            <a:spLocks noChangeArrowheads="1"/>
          </p:cNvSpPr>
          <p:nvPr/>
        </p:nvSpPr>
        <p:spPr bwMode="auto">
          <a:xfrm>
            <a:off x="2987675" y="2565400"/>
            <a:ext cx="2952750" cy="1584325"/>
          </a:xfrm>
          <a:prstGeom prst="rect">
            <a:avLst/>
          </a:prstGeom>
          <a:solidFill>
            <a:schemeClr val="accent2"/>
          </a:solidFill>
          <a:ln w="63500">
            <a:solidFill>
              <a:schemeClr val="hlink"/>
            </a:solidFill>
            <a:miter lim="800000"/>
            <a:headEnd/>
            <a:tailEnd/>
          </a:ln>
        </p:spPr>
        <p:txBody>
          <a:bodyPr wrap="none" anchor="ctr"/>
          <a:lstStyle/>
          <a:p>
            <a:pPr algn="ctr" eaLnBrk="1" hangingPunct="1"/>
            <a:r>
              <a:rPr lang="en-GB" sz="2400" b="1">
                <a:solidFill>
                  <a:schemeClr val="bg1"/>
                </a:solidFill>
              </a:rPr>
              <a:t>What can be </a:t>
            </a:r>
          </a:p>
          <a:p>
            <a:pPr algn="ctr" eaLnBrk="1" hangingPunct="1"/>
            <a:r>
              <a:rPr lang="en-GB" sz="2400" b="1">
                <a:solidFill>
                  <a:schemeClr val="bg1"/>
                </a:solidFill>
              </a:rPr>
              <a:t>used as text?</a:t>
            </a:r>
          </a:p>
          <a:p>
            <a:pPr algn="ctr" eaLnBrk="1" hangingPunct="1"/>
            <a:r>
              <a:rPr lang="en-GB" b="1">
                <a:solidFill>
                  <a:schemeClr val="bg1"/>
                </a:solidFill>
              </a:rPr>
              <a:t>Something that </a:t>
            </a:r>
          </a:p>
          <a:p>
            <a:pPr algn="ctr" eaLnBrk="1" hangingPunct="1"/>
            <a:r>
              <a:rPr lang="en-GB" b="1">
                <a:solidFill>
                  <a:schemeClr val="bg1"/>
                </a:solidFill>
              </a:rPr>
              <a:t>communicates meaning…</a:t>
            </a:r>
          </a:p>
        </p:txBody>
      </p:sp>
      <p:sp>
        <p:nvSpPr>
          <p:cNvPr id="44043" name="Rectangle 11"/>
          <p:cNvSpPr>
            <a:spLocks noGrp="1" noChangeArrowheads="1"/>
          </p:cNvSpPr>
          <p:nvPr>
            <p:ph type="title"/>
          </p:nvPr>
        </p:nvSpPr>
        <p:spPr>
          <a:xfrm>
            <a:off x="468313" y="0"/>
            <a:ext cx="8229600" cy="490538"/>
          </a:xfrm>
        </p:spPr>
        <p:txBody>
          <a:bodyPr/>
          <a:lstStyle/>
          <a:p>
            <a:pPr defTabSz="914400" eaLnBrk="1" hangingPunct="1">
              <a:defRPr/>
            </a:pPr>
            <a:r>
              <a:rPr lang="en-GB" sz="2000" smtClean="0"/>
              <a:t>Some examples…</a:t>
            </a:r>
          </a:p>
        </p:txBody>
      </p:sp>
      <p:sp>
        <p:nvSpPr>
          <p:cNvPr id="44044" name="AutoShape 12"/>
          <p:cNvSpPr>
            <a:spLocks noChangeArrowheads="1"/>
          </p:cNvSpPr>
          <p:nvPr/>
        </p:nvSpPr>
        <p:spPr bwMode="auto">
          <a:xfrm>
            <a:off x="6659563" y="2205038"/>
            <a:ext cx="2232025" cy="1223962"/>
          </a:xfrm>
          <a:prstGeom prst="wedgeRoundRectCallout">
            <a:avLst>
              <a:gd name="adj1" fmla="val -76671"/>
              <a:gd name="adj2" fmla="val -4736"/>
              <a:gd name="adj3" fmla="val 16667"/>
            </a:avLst>
          </a:prstGeom>
          <a:solidFill>
            <a:schemeClr val="accent2"/>
          </a:solidFill>
          <a:ln w="38100">
            <a:solidFill>
              <a:schemeClr val="folHlink"/>
            </a:solidFill>
            <a:miter lim="800000"/>
            <a:headEnd/>
            <a:tailEnd/>
          </a:ln>
          <a:effectLst/>
        </p:spPr>
        <p:txBody>
          <a:bodyPr/>
          <a:lstStyle/>
          <a:p>
            <a:pPr algn="ctr" eaLnBrk="1" hangingPunct="1">
              <a:defRPr/>
            </a:pPr>
            <a:r>
              <a:rPr lang="en-GB" sz="2200" b="1">
                <a:solidFill>
                  <a:schemeClr val="bg1"/>
                </a:solidFill>
                <a:effectLst>
                  <a:outerShdw blurRad="38100" dist="38100" dir="2700000" algn="tl">
                    <a:srgbClr val="000000"/>
                  </a:outerShdw>
                </a:effectLst>
              </a:rPr>
              <a:t>Music</a:t>
            </a:r>
          </a:p>
          <a:p>
            <a:pPr algn="ctr" eaLnBrk="1" hangingPunct="1">
              <a:defRPr/>
            </a:pPr>
            <a:endParaRPr lang="en-GB" sz="2200" b="1">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4042"/>
                                        </p:tgtEl>
                                        <p:attrNameLst>
                                          <p:attrName>style.visibility</p:attrName>
                                        </p:attrNameLst>
                                      </p:cBhvr>
                                      <p:to>
                                        <p:strVal val="visible"/>
                                      </p:to>
                                    </p:set>
                                    <p:anim by="(-#ppt_w*2)" calcmode="lin" valueType="num">
                                      <p:cBhvr rctx="PPT">
                                        <p:cTn id="7" dur="500" autoRev="1" fill="hold">
                                          <p:stCondLst>
                                            <p:cond delay="0"/>
                                          </p:stCondLst>
                                        </p:cTn>
                                        <p:tgtEl>
                                          <p:spTgt spid="44042"/>
                                        </p:tgtEl>
                                        <p:attrNameLst>
                                          <p:attrName>ppt_w</p:attrName>
                                        </p:attrNameLst>
                                      </p:cBhvr>
                                    </p:anim>
                                    <p:anim by="(#ppt_w*0.50)" calcmode="lin" valueType="num">
                                      <p:cBhvr>
                                        <p:cTn id="8" dur="500" decel="50000" autoRev="1" fill="hold">
                                          <p:stCondLst>
                                            <p:cond delay="0"/>
                                          </p:stCondLst>
                                        </p:cTn>
                                        <p:tgtEl>
                                          <p:spTgt spid="44042"/>
                                        </p:tgtEl>
                                        <p:attrNameLst>
                                          <p:attrName>ppt_x</p:attrName>
                                        </p:attrNameLst>
                                      </p:cBhvr>
                                    </p:anim>
                                    <p:anim from="(-#ppt_h/2)" to="(#ppt_y)" calcmode="lin" valueType="num">
                                      <p:cBhvr>
                                        <p:cTn id="9" dur="1000" fill="hold">
                                          <p:stCondLst>
                                            <p:cond delay="0"/>
                                          </p:stCondLst>
                                        </p:cTn>
                                        <p:tgtEl>
                                          <p:spTgt spid="44042"/>
                                        </p:tgtEl>
                                        <p:attrNameLst>
                                          <p:attrName>ppt_y</p:attrName>
                                        </p:attrNameLst>
                                      </p:cBhvr>
                                    </p:anim>
                                    <p:animRot by="21600000">
                                      <p:cBhvr>
                                        <p:cTn id="10" dur="1000" fill="hold">
                                          <p:stCondLst>
                                            <p:cond delay="0"/>
                                          </p:stCondLst>
                                        </p:cTn>
                                        <p:tgtEl>
                                          <p:spTgt spid="44042"/>
                                        </p:tgtEl>
                                        <p:attrNameLst>
                                          <p:attrName>r</p:attrName>
                                        </p:attrNameLst>
                                      </p:cBhvr>
                                    </p:animRot>
                                  </p:childTnLst>
                                </p:cTn>
                              </p:par>
                            </p:childTnLst>
                          </p:cTn>
                        </p:par>
                        <p:par>
                          <p:cTn id="11" fill="hold">
                            <p:stCondLst>
                              <p:cond delay="6200"/>
                            </p:stCondLst>
                            <p:childTnLst>
                              <p:par>
                                <p:cTn id="12" presetID="4" presetClass="entr" presetSubtype="16" fill="hold" grpId="0" nodeType="afterEffect">
                                  <p:stCondLst>
                                    <p:cond delay="0"/>
                                  </p:stCondLst>
                                  <p:childTnLst>
                                    <p:set>
                                      <p:cBhvr>
                                        <p:cTn id="13" dur="1" fill="hold">
                                          <p:stCondLst>
                                            <p:cond delay="0"/>
                                          </p:stCondLst>
                                        </p:cTn>
                                        <p:tgtEl>
                                          <p:spTgt spid="44034"/>
                                        </p:tgtEl>
                                        <p:attrNameLst>
                                          <p:attrName>style.visibility</p:attrName>
                                        </p:attrNameLst>
                                      </p:cBhvr>
                                      <p:to>
                                        <p:strVal val="visible"/>
                                      </p:to>
                                    </p:set>
                                    <p:animEffect transition="in" filter="box(in)">
                                      <p:cBhvr>
                                        <p:cTn id="14" dur="1000"/>
                                        <p:tgtEl>
                                          <p:spTgt spid="44034"/>
                                        </p:tgtEl>
                                      </p:cBhvr>
                                    </p:animEffect>
                                  </p:childTnLst>
                                </p:cTn>
                              </p:par>
                            </p:childTnLst>
                          </p:cTn>
                        </p:par>
                        <p:par>
                          <p:cTn id="15" fill="hold">
                            <p:stCondLst>
                              <p:cond delay="8200"/>
                            </p:stCondLst>
                            <p:childTnLst>
                              <p:par>
                                <p:cTn id="16" presetID="4" presetClass="entr" presetSubtype="16" fill="hold" grpId="0" nodeType="afterEffect">
                                  <p:stCondLst>
                                    <p:cond delay="0"/>
                                  </p:stCondLst>
                                  <p:childTnLst>
                                    <p:set>
                                      <p:cBhvr>
                                        <p:cTn id="17" dur="1" fill="hold">
                                          <p:stCondLst>
                                            <p:cond delay="0"/>
                                          </p:stCondLst>
                                        </p:cTn>
                                        <p:tgtEl>
                                          <p:spTgt spid="44035"/>
                                        </p:tgtEl>
                                        <p:attrNameLst>
                                          <p:attrName>style.visibility</p:attrName>
                                        </p:attrNameLst>
                                      </p:cBhvr>
                                      <p:to>
                                        <p:strVal val="visible"/>
                                      </p:to>
                                    </p:set>
                                    <p:animEffect transition="in" filter="box(in)">
                                      <p:cBhvr>
                                        <p:cTn id="18" dur="1000"/>
                                        <p:tgtEl>
                                          <p:spTgt spid="44035"/>
                                        </p:tgtEl>
                                      </p:cBhvr>
                                    </p:animEffect>
                                  </p:childTnLst>
                                </p:cTn>
                              </p:par>
                            </p:childTnLst>
                          </p:cTn>
                        </p:par>
                        <p:par>
                          <p:cTn id="19" fill="hold">
                            <p:stCondLst>
                              <p:cond delay="9200"/>
                            </p:stCondLst>
                            <p:childTnLst>
                              <p:par>
                                <p:cTn id="20" presetID="4" presetClass="entr" presetSubtype="16" fill="hold" grpId="0" nodeType="afterEffect">
                                  <p:stCondLst>
                                    <p:cond delay="0"/>
                                  </p:stCondLst>
                                  <p:childTnLst>
                                    <p:set>
                                      <p:cBhvr>
                                        <p:cTn id="21" dur="1" fill="hold">
                                          <p:stCondLst>
                                            <p:cond delay="0"/>
                                          </p:stCondLst>
                                        </p:cTn>
                                        <p:tgtEl>
                                          <p:spTgt spid="44038"/>
                                        </p:tgtEl>
                                        <p:attrNameLst>
                                          <p:attrName>style.visibility</p:attrName>
                                        </p:attrNameLst>
                                      </p:cBhvr>
                                      <p:to>
                                        <p:strVal val="visible"/>
                                      </p:to>
                                    </p:set>
                                    <p:animEffect transition="in" filter="box(in)">
                                      <p:cBhvr>
                                        <p:cTn id="22" dur="1000"/>
                                        <p:tgtEl>
                                          <p:spTgt spid="44038"/>
                                        </p:tgtEl>
                                      </p:cBhvr>
                                    </p:animEffect>
                                  </p:childTnLst>
                                </p:cTn>
                              </p:par>
                            </p:childTnLst>
                          </p:cTn>
                        </p:par>
                        <p:par>
                          <p:cTn id="23" fill="hold">
                            <p:stCondLst>
                              <p:cond delay="10200"/>
                            </p:stCondLst>
                            <p:childTnLst>
                              <p:par>
                                <p:cTn id="24" presetID="4" presetClass="entr" presetSubtype="16" fill="hold" grpId="0" nodeType="afterEffect">
                                  <p:stCondLst>
                                    <p:cond delay="0"/>
                                  </p:stCondLst>
                                  <p:childTnLst>
                                    <p:set>
                                      <p:cBhvr>
                                        <p:cTn id="25" dur="1" fill="hold">
                                          <p:stCondLst>
                                            <p:cond delay="0"/>
                                          </p:stCondLst>
                                        </p:cTn>
                                        <p:tgtEl>
                                          <p:spTgt spid="44044"/>
                                        </p:tgtEl>
                                        <p:attrNameLst>
                                          <p:attrName>style.visibility</p:attrName>
                                        </p:attrNameLst>
                                      </p:cBhvr>
                                      <p:to>
                                        <p:strVal val="visible"/>
                                      </p:to>
                                    </p:set>
                                    <p:animEffect transition="in" filter="box(in)">
                                      <p:cBhvr>
                                        <p:cTn id="26" dur="1000"/>
                                        <p:tgtEl>
                                          <p:spTgt spid="44044"/>
                                        </p:tgtEl>
                                      </p:cBhvr>
                                    </p:animEffect>
                                  </p:childTnLst>
                                </p:cTn>
                              </p:par>
                            </p:childTnLst>
                          </p:cTn>
                        </p:par>
                        <p:par>
                          <p:cTn id="27" fill="hold">
                            <p:stCondLst>
                              <p:cond delay="11200"/>
                            </p:stCondLst>
                            <p:childTnLst>
                              <p:par>
                                <p:cTn id="28" presetID="4" presetClass="entr" presetSubtype="16" fill="hold" grpId="0" nodeType="afterEffect">
                                  <p:stCondLst>
                                    <p:cond delay="0"/>
                                  </p:stCondLst>
                                  <p:childTnLst>
                                    <p:set>
                                      <p:cBhvr>
                                        <p:cTn id="29" dur="1" fill="hold">
                                          <p:stCondLst>
                                            <p:cond delay="0"/>
                                          </p:stCondLst>
                                        </p:cTn>
                                        <p:tgtEl>
                                          <p:spTgt spid="44039"/>
                                        </p:tgtEl>
                                        <p:attrNameLst>
                                          <p:attrName>style.visibility</p:attrName>
                                        </p:attrNameLst>
                                      </p:cBhvr>
                                      <p:to>
                                        <p:strVal val="visible"/>
                                      </p:to>
                                    </p:set>
                                    <p:animEffect transition="in" filter="box(in)">
                                      <p:cBhvr>
                                        <p:cTn id="30" dur="1000"/>
                                        <p:tgtEl>
                                          <p:spTgt spid="44039"/>
                                        </p:tgtEl>
                                      </p:cBhvr>
                                    </p:animEffect>
                                  </p:childTnLst>
                                </p:cTn>
                              </p:par>
                            </p:childTnLst>
                          </p:cTn>
                        </p:par>
                        <p:par>
                          <p:cTn id="31" fill="hold">
                            <p:stCondLst>
                              <p:cond delay="12200"/>
                            </p:stCondLst>
                            <p:childTnLst>
                              <p:par>
                                <p:cTn id="32" presetID="4" presetClass="entr" presetSubtype="16" fill="hold" grpId="0" nodeType="afterEffect">
                                  <p:stCondLst>
                                    <p:cond delay="0"/>
                                  </p:stCondLst>
                                  <p:childTnLst>
                                    <p:set>
                                      <p:cBhvr>
                                        <p:cTn id="33" dur="1" fill="hold">
                                          <p:stCondLst>
                                            <p:cond delay="0"/>
                                          </p:stCondLst>
                                        </p:cTn>
                                        <p:tgtEl>
                                          <p:spTgt spid="44036"/>
                                        </p:tgtEl>
                                        <p:attrNameLst>
                                          <p:attrName>style.visibility</p:attrName>
                                        </p:attrNameLst>
                                      </p:cBhvr>
                                      <p:to>
                                        <p:strVal val="visible"/>
                                      </p:to>
                                    </p:set>
                                    <p:animEffect transition="in" filter="box(in)">
                                      <p:cBhvr>
                                        <p:cTn id="34" dur="1000"/>
                                        <p:tgtEl>
                                          <p:spTgt spid="44036"/>
                                        </p:tgtEl>
                                      </p:cBhvr>
                                    </p:animEffect>
                                  </p:childTnLst>
                                </p:cTn>
                              </p:par>
                            </p:childTnLst>
                          </p:cTn>
                        </p:par>
                        <p:par>
                          <p:cTn id="35" fill="hold">
                            <p:stCondLst>
                              <p:cond delay="13200"/>
                            </p:stCondLst>
                            <p:childTnLst>
                              <p:par>
                                <p:cTn id="36" presetID="4" presetClass="entr" presetSubtype="16" fill="hold" grpId="0" nodeType="afterEffect">
                                  <p:stCondLst>
                                    <p:cond delay="0"/>
                                  </p:stCondLst>
                                  <p:childTnLst>
                                    <p:set>
                                      <p:cBhvr>
                                        <p:cTn id="37" dur="1" fill="hold">
                                          <p:stCondLst>
                                            <p:cond delay="0"/>
                                          </p:stCondLst>
                                        </p:cTn>
                                        <p:tgtEl>
                                          <p:spTgt spid="44037"/>
                                        </p:tgtEl>
                                        <p:attrNameLst>
                                          <p:attrName>style.visibility</p:attrName>
                                        </p:attrNameLst>
                                      </p:cBhvr>
                                      <p:to>
                                        <p:strVal val="visible"/>
                                      </p:to>
                                    </p:set>
                                    <p:animEffect transition="in" filter="box(in)">
                                      <p:cBhvr>
                                        <p:cTn id="38" dur="1000"/>
                                        <p:tgtEl>
                                          <p:spTgt spid="44037"/>
                                        </p:tgtEl>
                                      </p:cBhvr>
                                    </p:animEffect>
                                  </p:childTnLst>
                                </p:cTn>
                              </p:par>
                            </p:childTnLst>
                          </p:cTn>
                        </p:par>
                        <p:par>
                          <p:cTn id="39" fill="hold">
                            <p:stCondLst>
                              <p:cond delay="14200"/>
                            </p:stCondLst>
                            <p:childTnLst>
                              <p:par>
                                <p:cTn id="40" presetID="4" presetClass="entr" presetSubtype="16" fill="hold" grpId="0" nodeType="afterEffect">
                                  <p:stCondLst>
                                    <p:cond delay="0"/>
                                  </p:stCondLst>
                                  <p:childTnLst>
                                    <p:set>
                                      <p:cBhvr>
                                        <p:cTn id="41" dur="1" fill="hold">
                                          <p:stCondLst>
                                            <p:cond delay="0"/>
                                          </p:stCondLst>
                                        </p:cTn>
                                        <p:tgtEl>
                                          <p:spTgt spid="44041"/>
                                        </p:tgtEl>
                                        <p:attrNameLst>
                                          <p:attrName>style.visibility</p:attrName>
                                        </p:attrNameLst>
                                      </p:cBhvr>
                                      <p:to>
                                        <p:strVal val="visible"/>
                                      </p:to>
                                    </p:set>
                                    <p:animEffect transition="in" filter="box(in)">
                                      <p:cBhvr>
                                        <p:cTn id="42" dur="1000"/>
                                        <p:tgtEl>
                                          <p:spTgt spid="44041"/>
                                        </p:tgtEl>
                                      </p:cBhvr>
                                    </p:animEffect>
                                  </p:childTnLst>
                                </p:cTn>
                              </p:par>
                            </p:childTnLst>
                          </p:cTn>
                        </p:par>
                        <p:par>
                          <p:cTn id="43" fill="hold">
                            <p:stCondLst>
                              <p:cond delay="15200"/>
                            </p:stCondLst>
                            <p:childTnLst>
                              <p:par>
                                <p:cTn id="44" presetID="4" presetClass="entr" presetSubtype="16" fill="hold" grpId="0" nodeType="afterEffect">
                                  <p:stCondLst>
                                    <p:cond delay="0"/>
                                  </p:stCondLst>
                                  <p:childTnLst>
                                    <p:set>
                                      <p:cBhvr>
                                        <p:cTn id="45" dur="1" fill="hold">
                                          <p:stCondLst>
                                            <p:cond delay="0"/>
                                          </p:stCondLst>
                                        </p:cTn>
                                        <p:tgtEl>
                                          <p:spTgt spid="44040"/>
                                        </p:tgtEl>
                                        <p:attrNameLst>
                                          <p:attrName>style.visibility</p:attrName>
                                        </p:attrNameLst>
                                      </p:cBhvr>
                                      <p:to>
                                        <p:strVal val="visible"/>
                                      </p:to>
                                    </p:set>
                                    <p:animEffect transition="in" filter="box(in)">
                                      <p:cBhvr>
                                        <p:cTn id="46" dur="1000"/>
                                        <p:tgtEl>
                                          <p:spTgt spid="440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animBg="1"/>
      <p:bldP spid="44035" grpId="0" animBg="1"/>
      <p:bldP spid="44036" grpId="0" animBg="1"/>
      <p:bldP spid="44037" grpId="0" animBg="1"/>
      <p:bldP spid="44038" grpId="0" animBg="1"/>
      <p:bldP spid="44039" grpId="0" animBg="1"/>
      <p:bldP spid="44040" grpId="0" animBg="1"/>
      <p:bldP spid="44041" grpId="0" animBg="1"/>
      <p:bldP spid="44042" grpId="0" animBg="1"/>
      <p:bldP spid="44044" grpId="0" animBg="1"/>
    </p:bldLst>
  </p:timing>
</p:sld>
</file>

<file path=ppt/theme/theme1.xml><?xml version="1.0" encoding="utf-8"?>
<a:theme xmlns:a="http://schemas.openxmlformats.org/drawingml/2006/main" name="LCC PowerPoint presentation template -  1.9.06 without fox new">
  <a:themeElements>
    <a:clrScheme name="LCC PowerPoint presentation template -  1.9.06 without fox ne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CC PowerPoint presentation template -  1.9.06 without fox new">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LCC PowerPoint presentation template -  1.9.06 without fox ne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CC PowerPoint presentation template -  1.9.06 without fox ne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CC PowerPoint presentation template -  1.9.06 without fox ne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CC PowerPoint presentation template -  1.9.06 without fox ne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CC PowerPoint presentation template -  1.9.06 without fox ne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CC PowerPoint presentation template -  1.9.06 without fox ne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CC PowerPoint presentation template -  1.9.06 without fox new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CC PowerPoint presentation template -  1.9.06 without fox ne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CC PowerPoint presentation template -  1.9.06 without fox ne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CC PowerPoint presentation template -  1.9.06 without fox ne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CC PowerPoint presentation template -  1.9.06 without fox ne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CC PowerPoint presentation template -  1.9.06 without fox ne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2137</TotalTime>
  <Words>1863</Words>
  <Application>Microsoft Office PowerPoint</Application>
  <PresentationFormat>On-screen Show (4:3)</PresentationFormat>
  <Paragraphs>210</Paragraphs>
  <Slides>17</Slides>
  <Notes>15</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LCC PowerPoint presentation template -  1.9.06 without fox new</vt:lpstr>
      <vt:lpstr>Custom Design</vt:lpstr>
      <vt:lpstr>Enhancing Literacy through the use of ICT  Links to film in the Primary Framework for Literacy</vt:lpstr>
      <vt:lpstr>Slide 2</vt:lpstr>
      <vt:lpstr>Discuss…</vt:lpstr>
      <vt:lpstr>Slide 4</vt:lpstr>
      <vt:lpstr>Slide 5</vt:lpstr>
      <vt:lpstr>ICT in the primary framework </vt:lpstr>
      <vt:lpstr>The use of ICT to support the 12 core areas</vt:lpstr>
      <vt:lpstr>ICT within the teaching sequence</vt:lpstr>
      <vt:lpstr>Some examples…</vt:lpstr>
      <vt:lpstr>Watch The Shirt Maker from the Primary Framework website</vt:lpstr>
      <vt:lpstr>Film links in the new framework…</vt:lpstr>
      <vt:lpstr>Activity</vt:lpstr>
      <vt:lpstr>Developing the language of film Year 3 narrative unit 1</vt:lpstr>
      <vt:lpstr>The language of film: The C’s and S’s</vt:lpstr>
      <vt:lpstr>Enhancing Literacy  through the use of ICT</vt:lpstr>
      <vt:lpstr>Pace and progression</vt:lpstr>
      <vt:lpstr>Film references at KS2 </vt:lpstr>
    </vt:vector>
  </TitlesOfParts>
  <Company>Leicestershire County Council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INSTALL</dc:creator>
  <cp:lastModifiedBy>Christine</cp:lastModifiedBy>
  <cp:revision>88</cp:revision>
  <dcterms:created xsi:type="dcterms:W3CDTF">2007-03-01T14:54:18Z</dcterms:created>
  <dcterms:modified xsi:type="dcterms:W3CDTF">2011-02-16T20:06:59Z</dcterms:modified>
</cp:coreProperties>
</file>